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03" r:id="rId2"/>
    <p:sldId id="304" r:id="rId3"/>
    <p:sldId id="272" r:id="rId4"/>
    <p:sldId id="260" r:id="rId5"/>
    <p:sldId id="308" r:id="rId6"/>
    <p:sldId id="268" r:id="rId7"/>
    <p:sldId id="294" r:id="rId8"/>
    <p:sldId id="315" r:id="rId9"/>
    <p:sldId id="309" r:id="rId10"/>
    <p:sldId id="310" r:id="rId11"/>
    <p:sldId id="311" r:id="rId12"/>
    <p:sldId id="312" r:id="rId13"/>
    <p:sldId id="313" r:id="rId14"/>
    <p:sldId id="314" r:id="rId15"/>
    <p:sldId id="263" r:id="rId16"/>
    <p:sldId id="316" r:id="rId17"/>
    <p:sldId id="317" r:id="rId18"/>
    <p:sldId id="307" r:id="rId19"/>
    <p:sldId id="267" r:id="rId20"/>
    <p:sldId id="305" r:id="rId21"/>
  </p:sldIdLst>
  <p:sldSz cx="9144000" cy="5143500" type="screen16x9"/>
  <p:notesSz cx="6858000" cy="9144000"/>
  <p:embeddedFontLst>
    <p:embeddedFont>
      <p:font typeface="Montserrat" pitchFamily="2" charset="0"/>
      <p:regular r:id="rId23"/>
      <p:bold r:id="rId24"/>
      <p:italic r:id="rId25"/>
      <p:boldItalic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">
          <p15:clr>
            <a:srgbClr val="A4A3A4"/>
          </p15:clr>
        </p15:guide>
        <p15:guide id="2" pos="2880">
          <p15:clr>
            <a:srgbClr val="A4A3A4"/>
          </p15:clr>
        </p15:guide>
        <p15:guide id="3" pos="215">
          <p15:clr>
            <a:srgbClr val="A4A3A4"/>
          </p15:clr>
        </p15:guide>
        <p15:guide id="4" pos="55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000000"/>
    <a:srgbClr val="6E4D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21"/>
    <p:restoredTop sz="94436"/>
  </p:normalViewPr>
  <p:slideViewPr>
    <p:cSldViewPr>
      <p:cViewPr varScale="1">
        <p:scale>
          <a:sx n="151" d="100"/>
          <a:sy n="151" d="100"/>
        </p:scale>
        <p:origin x="288" y="184"/>
      </p:cViewPr>
      <p:guideLst>
        <p:guide orient="horz" pos="146"/>
        <p:guide pos="2880"/>
        <p:guide pos="215"/>
        <p:guide pos="55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3C440-4B5A-8E45-A2AE-8074E1B2772C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168ED-CB2B-9C43-B9CF-6DDE997F1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28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microsoft.com/office/2007/relationships/hdphoto" Target="../media/hdphoto1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microsoft.com/office/2007/relationships/hdphoto" Target="../media/hdphoto1.wdp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5C3A47-7B1C-7B09-DA69-74F94CCE7E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" b="10753"/>
          <a:stretch/>
        </p:blipFill>
        <p:spPr>
          <a:xfrm>
            <a:off x="-2888" y="456515"/>
            <a:ext cx="9146887" cy="468698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6636EF-8B10-7392-3B53-2D16331B2C42}"/>
              </a:ext>
            </a:extLst>
          </p:cNvPr>
          <p:cNvSpPr/>
          <p:nvPr/>
        </p:nvSpPr>
        <p:spPr>
          <a:xfrm rot="16200000">
            <a:off x="2384582" y="-2387470"/>
            <a:ext cx="4371951" cy="9146888"/>
          </a:xfrm>
          <a:prstGeom prst="rect">
            <a:avLst/>
          </a:prstGeom>
          <a:gradFill>
            <a:gsLst>
              <a:gs pos="17000">
                <a:srgbClr val="002060">
                  <a:alpha val="0"/>
                </a:srgbClr>
              </a:gs>
              <a:gs pos="40000">
                <a:srgbClr val="002060">
                  <a:alpha val="60000"/>
                </a:srgbClr>
              </a:gs>
              <a:gs pos="100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C660DDF-9C6C-D3A3-E1B8-33416127CFF8}"/>
              </a:ext>
            </a:extLst>
          </p:cNvPr>
          <p:cNvSpPr/>
          <p:nvPr/>
        </p:nvSpPr>
        <p:spPr>
          <a:xfrm>
            <a:off x="1106615" y="636535"/>
            <a:ext cx="6435715" cy="157194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3600" b="1" i="1" dirty="0">
                <a:latin typeface="Montserrat" panose="00000500000000000000" pitchFamily="2" charset="-52"/>
              </a:rPr>
              <a:t>ОТЧЕТ ОБ ИТОГАХ</a:t>
            </a:r>
            <a:endParaRPr lang="ru-RU" sz="2400" b="1" i="1" dirty="0">
              <a:latin typeface="Montserrat" panose="00000500000000000000" pitchFamily="2" charset="-52"/>
            </a:endParaRPr>
          </a:p>
          <a:p>
            <a:r>
              <a:rPr lang="ru-RU" sz="1760" b="1" i="1" dirty="0">
                <a:latin typeface="Montserrat" panose="00000500000000000000" pitchFamily="2" charset="-52"/>
              </a:rPr>
              <a:t>ЗИМНЕГО СПОРТИВНОГО СЕЗОНА 2023-2024</a:t>
            </a:r>
          </a:p>
          <a:p>
            <a:r>
              <a:rPr lang="ru-RU" sz="1760" b="1" i="1" dirty="0">
                <a:latin typeface="Montserrat" panose="00000500000000000000" pitchFamily="2" charset="-52"/>
              </a:rPr>
              <a:t>ЖЕНСКОЙ СБОРНОЙ КОМАНДЫ РОССИИ</a:t>
            </a:r>
          </a:p>
          <a:p>
            <a:r>
              <a:rPr lang="ru-RU" sz="1760" b="1" i="1" dirty="0">
                <a:latin typeface="Montserrat" panose="00000500000000000000" pitchFamily="2" charset="-52"/>
              </a:rPr>
              <a:t>ПО ПРЫЖКАМ НА ЛЫЖАХ С ТРАМПЛИНА</a:t>
            </a:r>
          </a:p>
          <a:p>
            <a:endParaRPr lang="ru-RU" b="1" i="1" dirty="0">
              <a:latin typeface="Montserrat" panose="00000500000000000000" pitchFamily="2" charset="-52"/>
            </a:endParaRPr>
          </a:p>
          <a:p>
            <a:r>
              <a:rPr lang="ru-RU" sz="1600" i="1" dirty="0">
                <a:latin typeface="Montserrat" panose="00000500000000000000" pitchFamily="2" charset="-52"/>
              </a:rPr>
              <a:t>18 апреля 2024 года</a:t>
            </a:r>
            <a:endParaRPr lang="ru-RU" i="1" dirty="0">
              <a:latin typeface="Montserrat" panose="000005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D1DDF27-22B8-0DB7-13BC-83F69EAFA06E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199599"/>
            <a:ext cx="638200" cy="638200"/>
          </a:xfrm>
          <a:prstGeom prst="rect">
            <a:avLst/>
          </a:prstGeom>
        </p:spPr>
      </p:pic>
      <p:pic>
        <p:nvPicPr>
          <p:cNvPr id="13" name="Рисунок 5">
            <a:extLst>
              <a:ext uri="{FF2B5EF4-FFF2-40B4-BE49-F238E27FC236}">
                <a16:creationId xmlns:a16="http://schemas.microsoft.com/office/drawing/2014/main" id="{C2A8D998-ABE0-FECE-568A-84CCE61794FC}"/>
              </a:ext>
            </a:extLst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0901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6AB8C5-D25D-700B-7D09-6A2F4DE264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83" r="54431" b="654"/>
          <a:stretch/>
        </p:blipFill>
        <p:spPr>
          <a:xfrm>
            <a:off x="4200662" y="0"/>
            <a:ext cx="4950543" cy="513703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E4108B5-93D7-6A0F-7953-4923CD6E12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"/>
          <a:stretch/>
        </p:blipFill>
        <p:spPr>
          <a:xfrm>
            <a:off x="0" y="-1496"/>
            <a:ext cx="4039152" cy="25717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CE9196-9D37-8F17-4385-230F306695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2"/>
          <a:stretch/>
        </p:blipFill>
        <p:spPr>
          <a:xfrm>
            <a:off x="0" y="2570254"/>
            <a:ext cx="4039152" cy="2573246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42FC8D6-949B-1A0C-89DC-32314A9B320A}"/>
              </a:ext>
            </a:extLst>
          </p:cNvPr>
          <p:cNvSpPr/>
          <p:nvPr/>
        </p:nvSpPr>
        <p:spPr>
          <a:xfrm>
            <a:off x="0" y="-1455"/>
            <a:ext cx="4041458" cy="5144955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5">
            <a:extLst>
              <a:ext uri="{FF2B5EF4-FFF2-40B4-BE49-F238E27FC236}">
                <a16:creationId xmlns:a16="http://schemas.microsoft.com/office/drawing/2014/main" id="{20080642-697F-AB1C-A16B-AAF66EFE1788}"/>
              </a:ext>
            </a:extLst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161510" y="177893"/>
            <a:ext cx="968976" cy="659906"/>
          </a:xfrm>
          <a:prstGeom prst="rect">
            <a:avLst/>
          </a:prstGeom>
          <a:noFill/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DBA558E-F2C3-EBA0-E316-C2840003F84C}"/>
              </a:ext>
            </a:extLst>
          </p:cNvPr>
          <p:cNvSpPr/>
          <p:nvPr/>
        </p:nvSpPr>
        <p:spPr>
          <a:xfrm>
            <a:off x="4036847" y="0"/>
            <a:ext cx="4090545" cy="5143500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44000">
                <a:srgbClr val="002060"/>
              </a:gs>
              <a:gs pos="31000">
                <a:srgbClr val="002060">
                  <a:alpha val="78000"/>
                </a:srgbClr>
              </a:gs>
              <a:gs pos="100000">
                <a:srgbClr val="00206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3C1879-D713-7F6D-640C-2C92629AB30B}"/>
              </a:ext>
            </a:extLst>
          </p:cNvPr>
          <p:cNvSpPr txBox="1"/>
          <p:nvPr/>
        </p:nvSpPr>
        <p:spPr>
          <a:xfrm>
            <a:off x="4163330" y="1037398"/>
            <a:ext cx="35035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РЕЗУЛЬТАТЫ</a:t>
            </a:r>
            <a:endParaRPr lang="ru-RU" sz="14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Спартакиады сильнейших</a:t>
            </a: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К-90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384EBF-88F7-1057-0A09-BA40CE986763}"/>
              </a:ext>
            </a:extLst>
          </p:cNvPr>
          <p:cNvSpPr/>
          <p:nvPr/>
        </p:nvSpPr>
        <p:spPr>
          <a:xfrm>
            <a:off x="4163329" y="2028400"/>
            <a:ext cx="350351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1 место - Кустова Александра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2 место - Прокопьева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3 место - Ибрагимова Аделина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4 место - Кручинина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5 место - Аввакумова Ирина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5 место - </a:t>
            </a:r>
            <a:r>
              <a:rPr kumimoji="0" lang="ru-RU" sz="1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Надымова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Стефания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Колясникова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Римденок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Торопченова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Диана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Мохова Елизавета</a:t>
            </a:r>
            <a:endParaRPr lang="ru-RU" sz="1400" i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6E1D264-C0C8-EA45-8021-1DDEE6DB038F}"/>
              </a:ext>
            </a:extLst>
          </p:cNvPr>
          <p:cNvCxnSpPr>
            <a:cxnSpLocks/>
          </p:cNvCxnSpPr>
          <p:nvPr/>
        </p:nvCxnSpPr>
        <p:spPr>
          <a:xfrm flipV="1">
            <a:off x="4036846" y="-6465"/>
            <a:ext cx="0" cy="514350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1C76B1F-5749-CBCF-8D0D-356EA0809B91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8719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80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A015A3-2955-F77B-4BDB-F150C160E5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7"/>
          <a:stretch/>
        </p:blipFill>
        <p:spPr>
          <a:xfrm>
            <a:off x="-3438" y="-6466"/>
            <a:ext cx="4040283" cy="257671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26BA73-6BF9-DB81-6326-226A10EB49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2"/>
          <a:stretch/>
        </p:blipFill>
        <p:spPr>
          <a:xfrm>
            <a:off x="0" y="2570254"/>
            <a:ext cx="4044943" cy="2587809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42FC8D6-949B-1A0C-89DC-32314A9B320A}"/>
              </a:ext>
            </a:extLst>
          </p:cNvPr>
          <p:cNvSpPr/>
          <p:nvPr/>
        </p:nvSpPr>
        <p:spPr>
          <a:xfrm>
            <a:off x="-1" y="-1455"/>
            <a:ext cx="4036845" cy="5144955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5">
            <a:extLst>
              <a:ext uri="{FF2B5EF4-FFF2-40B4-BE49-F238E27FC236}">
                <a16:creationId xmlns:a16="http://schemas.microsoft.com/office/drawing/2014/main" id="{20080642-697F-AB1C-A16B-AAF66EFE1788}"/>
              </a:ext>
            </a:extLst>
          </p:cNvPr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161510" y="177893"/>
            <a:ext cx="968976" cy="659906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6AB8C5-D25D-700B-7D09-6A2F4DE264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83" r="54431" b="654"/>
          <a:stretch/>
        </p:blipFill>
        <p:spPr>
          <a:xfrm>
            <a:off x="4200662" y="0"/>
            <a:ext cx="4950543" cy="513703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DBA558E-F2C3-EBA0-E316-C2840003F84C}"/>
              </a:ext>
            </a:extLst>
          </p:cNvPr>
          <p:cNvSpPr/>
          <p:nvPr/>
        </p:nvSpPr>
        <p:spPr>
          <a:xfrm>
            <a:off x="4036847" y="0"/>
            <a:ext cx="4090545" cy="5143500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44000">
                <a:srgbClr val="002060"/>
              </a:gs>
              <a:gs pos="31000">
                <a:srgbClr val="002060">
                  <a:alpha val="78000"/>
                </a:srgbClr>
              </a:gs>
              <a:gs pos="100000">
                <a:srgbClr val="00206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3C1879-D713-7F6D-640C-2C92629AB30B}"/>
              </a:ext>
            </a:extLst>
          </p:cNvPr>
          <p:cNvSpPr txBox="1"/>
          <p:nvPr/>
        </p:nvSpPr>
        <p:spPr>
          <a:xfrm>
            <a:off x="4163330" y="1037398"/>
            <a:ext cx="35035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РЕЗУЛЬТАТЫ</a:t>
            </a:r>
            <a:endParaRPr lang="ru-RU" sz="14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Спартакиады сильнейших</a:t>
            </a: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К-120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384EBF-88F7-1057-0A09-BA40CE986763}"/>
              </a:ext>
            </a:extLst>
          </p:cNvPr>
          <p:cNvSpPr/>
          <p:nvPr/>
        </p:nvSpPr>
        <p:spPr>
          <a:xfrm>
            <a:off x="4163329" y="2028400"/>
            <a:ext cx="350351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1 место - Кустова Александра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2 место - Прокопьева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3 место - </a:t>
            </a:r>
            <a:r>
              <a:rPr lang="ru-RU" sz="1400" b="1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Надымова</a:t>
            </a: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Стефания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4 место - Кручинина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5 место - Колясникова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6 место -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Римденок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Торопченова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Диана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Махиня Ирма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Жадукова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Дарина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Скоробогатых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Эмилия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6E1D264-C0C8-EA45-8021-1DDEE6DB038F}"/>
              </a:ext>
            </a:extLst>
          </p:cNvPr>
          <p:cNvCxnSpPr>
            <a:cxnSpLocks/>
          </p:cNvCxnSpPr>
          <p:nvPr/>
        </p:nvCxnSpPr>
        <p:spPr>
          <a:xfrm flipV="1">
            <a:off x="4036846" y="-6465"/>
            <a:ext cx="0" cy="514350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1C76B1F-5749-CBCF-8D0D-356EA0809B91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8719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335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79E701-8B3D-A9DF-F46C-73B585441B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8" b="23041"/>
          <a:stretch/>
        </p:blipFill>
        <p:spPr>
          <a:xfrm>
            <a:off x="0" y="-6467"/>
            <a:ext cx="4047825" cy="257672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E3ED66-2AC0-1852-22A9-3A0E526765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" b="3167"/>
          <a:stretch/>
        </p:blipFill>
        <p:spPr>
          <a:xfrm>
            <a:off x="-10982" y="2570254"/>
            <a:ext cx="4047828" cy="258781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42FC8D6-949B-1A0C-89DC-32314A9B320A}"/>
              </a:ext>
            </a:extLst>
          </p:cNvPr>
          <p:cNvSpPr/>
          <p:nvPr/>
        </p:nvSpPr>
        <p:spPr>
          <a:xfrm>
            <a:off x="-10982" y="-1455"/>
            <a:ext cx="4047828" cy="5144955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5">
            <a:extLst>
              <a:ext uri="{FF2B5EF4-FFF2-40B4-BE49-F238E27FC236}">
                <a16:creationId xmlns:a16="http://schemas.microsoft.com/office/drawing/2014/main" id="{20080642-697F-AB1C-A16B-AAF66EFE1788}"/>
              </a:ext>
            </a:extLst>
          </p:cNvPr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161510" y="177893"/>
            <a:ext cx="968976" cy="659906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4AD669-F127-AA8C-6B2F-A253BDDE8E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84"/>
          <a:stretch/>
        </p:blipFill>
        <p:spPr>
          <a:xfrm>
            <a:off x="5357165" y="-1"/>
            <a:ext cx="3786835" cy="513703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DBA558E-F2C3-EBA0-E316-C2840003F84C}"/>
              </a:ext>
            </a:extLst>
          </p:cNvPr>
          <p:cNvSpPr/>
          <p:nvPr/>
        </p:nvSpPr>
        <p:spPr>
          <a:xfrm>
            <a:off x="4036847" y="0"/>
            <a:ext cx="4090545" cy="5143500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44000">
                <a:srgbClr val="002060"/>
              </a:gs>
              <a:gs pos="31000">
                <a:srgbClr val="002060">
                  <a:alpha val="78000"/>
                </a:srgbClr>
              </a:gs>
              <a:gs pos="100000">
                <a:srgbClr val="00206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3C1879-D713-7F6D-640C-2C92629AB30B}"/>
              </a:ext>
            </a:extLst>
          </p:cNvPr>
          <p:cNvSpPr txBox="1"/>
          <p:nvPr/>
        </p:nvSpPr>
        <p:spPr>
          <a:xfrm>
            <a:off x="4163330" y="1037398"/>
            <a:ext cx="35035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РЕЗУЛЬТАТЫ</a:t>
            </a:r>
            <a:endParaRPr lang="ru-RU" sz="14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международных соревнований</a:t>
            </a: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«Кубок медной горы»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384EBF-88F7-1057-0A09-BA40CE986763}"/>
              </a:ext>
            </a:extLst>
          </p:cNvPr>
          <p:cNvSpPr/>
          <p:nvPr/>
        </p:nvSpPr>
        <p:spPr>
          <a:xfrm>
            <a:off x="4163329" y="2028400"/>
            <a:ext cx="350351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1 место - Прокопьева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2 место - Кустова Александра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3 место - Кручинина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4 место - </a:t>
            </a:r>
            <a:r>
              <a:rPr lang="ru-RU" sz="1400" b="1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Надымова</a:t>
            </a: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Стефания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5 место - </a:t>
            </a:r>
            <a:r>
              <a:rPr lang="ru-RU" sz="1400" b="1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Римденок</a:t>
            </a: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6 место - Колясникова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Торопченова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Диана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Ибрагимова Аделина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Каблукова Ксения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Баранцева Александра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6E1D264-C0C8-EA45-8021-1DDEE6DB038F}"/>
              </a:ext>
            </a:extLst>
          </p:cNvPr>
          <p:cNvCxnSpPr>
            <a:cxnSpLocks/>
          </p:cNvCxnSpPr>
          <p:nvPr/>
        </p:nvCxnSpPr>
        <p:spPr>
          <a:xfrm flipV="1">
            <a:off x="4036846" y="-6465"/>
            <a:ext cx="0" cy="514350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1C76B1F-5749-CBCF-8D0D-356EA0809B91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8719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56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>
            <a:extLst>
              <a:ext uri="{FF2B5EF4-FFF2-40B4-BE49-F238E27FC236}">
                <a16:creationId xmlns:a16="http://schemas.microsoft.com/office/drawing/2014/main" id="{5654EE9D-5686-1B3E-FA99-4E398447B9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69"/>
          <a:stretch/>
        </p:blipFill>
        <p:spPr bwMode="auto">
          <a:xfrm>
            <a:off x="4061689" y="0"/>
            <a:ext cx="508069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EB5ACB7F-F7DE-A523-7FCC-6A8454DDE5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" t="12057" r="188" b="6786"/>
          <a:stretch/>
        </p:blipFill>
        <p:spPr bwMode="auto">
          <a:xfrm>
            <a:off x="1" y="2576718"/>
            <a:ext cx="4061726" cy="258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CED7DBEF-1201-BF4B-CA5F-404FF9E5C3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7" t="20407" r="17284" b="24157"/>
          <a:stretch/>
        </p:blipFill>
        <p:spPr bwMode="auto">
          <a:xfrm>
            <a:off x="1614" y="0"/>
            <a:ext cx="4035232" cy="257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42FC8D6-949B-1A0C-89DC-32314A9B320A}"/>
              </a:ext>
            </a:extLst>
          </p:cNvPr>
          <p:cNvSpPr/>
          <p:nvPr/>
        </p:nvSpPr>
        <p:spPr>
          <a:xfrm>
            <a:off x="-1" y="-1455"/>
            <a:ext cx="4036846" cy="5144955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5">
            <a:extLst>
              <a:ext uri="{FF2B5EF4-FFF2-40B4-BE49-F238E27FC236}">
                <a16:creationId xmlns:a16="http://schemas.microsoft.com/office/drawing/2014/main" id="{20080642-697F-AB1C-A16B-AAF66EFE1788}"/>
              </a:ext>
            </a:extLst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161510" y="177893"/>
            <a:ext cx="968976" cy="659906"/>
          </a:xfrm>
          <a:prstGeom prst="rect">
            <a:avLst/>
          </a:prstGeom>
          <a:noFill/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DBA558E-F2C3-EBA0-E316-C2840003F84C}"/>
              </a:ext>
            </a:extLst>
          </p:cNvPr>
          <p:cNvSpPr/>
          <p:nvPr/>
        </p:nvSpPr>
        <p:spPr>
          <a:xfrm>
            <a:off x="4036847" y="0"/>
            <a:ext cx="4090545" cy="5143500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44000">
                <a:srgbClr val="002060"/>
              </a:gs>
              <a:gs pos="31000">
                <a:srgbClr val="002060">
                  <a:alpha val="78000"/>
                </a:srgbClr>
              </a:gs>
              <a:gs pos="100000">
                <a:srgbClr val="00206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3C1879-D713-7F6D-640C-2C92629AB30B}"/>
              </a:ext>
            </a:extLst>
          </p:cNvPr>
          <p:cNvSpPr txBox="1"/>
          <p:nvPr/>
        </p:nvSpPr>
        <p:spPr>
          <a:xfrm>
            <a:off x="4163330" y="1037398"/>
            <a:ext cx="35035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РЕЗУЛЬТАТЫ</a:t>
            </a:r>
            <a:endParaRPr lang="ru-RU" sz="14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Чемпионата России</a:t>
            </a: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К-90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384EBF-88F7-1057-0A09-BA40CE986763}"/>
              </a:ext>
            </a:extLst>
          </p:cNvPr>
          <p:cNvSpPr/>
          <p:nvPr/>
        </p:nvSpPr>
        <p:spPr>
          <a:xfrm>
            <a:off x="4163329" y="2028400"/>
            <a:ext cx="350351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1 место - Ибрагимова Аделина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2 место - Прокопьева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3 место - Кустова Александра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4 место - </a:t>
            </a:r>
            <a:r>
              <a:rPr lang="ru-RU" sz="1400" b="1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Марчукова</a:t>
            </a: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Татьяна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5 место - </a:t>
            </a:r>
            <a:r>
              <a:rPr lang="ru-RU" sz="1400" b="1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Римденок</a:t>
            </a: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6 место - Каблукова Ксения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Субботина Анастасия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Колясникова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Кручинина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Мохова Елизавета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6E1D264-C0C8-EA45-8021-1DDEE6DB038F}"/>
              </a:ext>
            </a:extLst>
          </p:cNvPr>
          <p:cNvCxnSpPr>
            <a:cxnSpLocks/>
          </p:cNvCxnSpPr>
          <p:nvPr/>
        </p:nvCxnSpPr>
        <p:spPr>
          <a:xfrm flipV="1">
            <a:off x="4036846" y="-6465"/>
            <a:ext cx="0" cy="514350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1C76B1F-5749-CBCF-8D0D-356EA0809B91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8719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00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DED895-48A1-E406-4C47-10BE62DB0E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28"/>
          <a:stretch/>
        </p:blipFill>
        <p:spPr>
          <a:xfrm>
            <a:off x="6237185" y="-1455"/>
            <a:ext cx="2906815" cy="515701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A53B401-9D26-BFB7-DA39-33EBB74A4A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" t="1059"/>
          <a:stretch/>
        </p:blipFill>
        <p:spPr>
          <a:xfrm>
            <a:off x="-10984" y="0"/>
            <a:ext cx="4054201" cy="256774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EC0FB34-3D1B-4F1B-ABE5-4965F8B773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" b="4836"/>
          <a:stretch/>
        </p:blipFill>
        <p:spPr>
          <a:xfrm>
            <a:off x="-63514" y="2567749"/>
            <a:ext cx="4138464" cy="258781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42FC8D6-949B-1A0C-89DC-32314A9B320A}"/>
              </a:ext>
            </a:extLst>
          </p:cNvPr>
          <p:cNvSpPr/>
          <p:nvPr/>
        </p:nvSpPr>
        <p:spPr>
          <a:xfrm>
            <a:off x="-1" y="-1455"/>
            <a:ext cx="4054199" cy="5144955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5">
            <a:extLst>
              <a:ext uri="{FF2B5EF4-FFF2-40B4-BE49-F238E27FC236}">
                <a16:creationId xmlns:a16="http://schemas.microsoft.com/office/drawing/2014/main" id="{20080642-697F-AB1C-A16B-AAF66EFE1788}"/>
              </a:ext>
            </a:extLst>
          </p:cNvPr>
          <p:cNvPicPr>
            <a:picLocks noGrp="1" noChangeAspect="1"/>
          </p:cNvPicPr>
          <p:nvPr/>
        </p:nvPicPr>
        <p:blipFill>
          <a:blip r:embed="rId5"/>
          <a:stretch/>
        </p:blipFill>
        <p:spPr bwMode="auto">
          <a:xfrm>
            <a:off x="161510" y="177893"/>
            <a:ext cx="968976" cy="659906"/>
          </a:xfrm>
          <a:prstGeom prst="rect">
            <a:avLst/>
          </a:prstGeom>
          <a:noFill/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DBA558E-F2C3-EBA0-E316-C2840003F84C}"/>
              </a:ext>
            </a:extLst>
          </p:cNvPr>
          <p:cNvSpPr/>
          <p:nvPr/>
        </p:nvSpPr>
        <p:spPr>
          <a:xfrm>
            <a:off x="4036847" y="0"/>
            <a:ext cx="4090545" cy="5143500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44000">
                <a:srgbClr val="002060"/>
              </a:gs>
              <a:gs pos="31000">
                <a:srgbClr val="002060">
                  <a:alpha val="78000"/>
                </a:srgbClr>
              </a:gs>
              <a:gs pos="100000">
                <a:srgbClr val="00206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3C1879-D713-7F6D-640C-2C92629AB30B}"/>
              </a:ext>
            </a:extLst>
          </p:cNvPr>
          <p:cNvSpPr txBox="1"/>
          <p:nvPr/>
        </p:nvSpPr>
        <p:spPr>
          <a:xfrm>
            <a:off x="4163330" y="1037398"/>
            <a:ext cx="35035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РЕЗУЛЬТАТЫ</a:t>
            </a:r>
            <a:endParaRPr lang="ru-RU" sz="14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Чемпионата России</a:t>
            </a: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К-120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384EBF-88F7-1057-0A09-BA40CE986763}"/>
              </a:ext>
            </a:extLst>
          </p:cNvPr>
          <p:cNvSpPr/>
          <p:nvPr/>
        </p:nvSpPr>
        <p:spPr>
          <a:xfrm>
            <a:off x="4163329" y="2028400"/>
            <a:ext cx="350351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1 место - Кустова Александра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2 место - Кручинина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3 место - </a:t>
            </a:r>
            <a:r>
              <a:rPr lang="ru-RU" sz="1400" b="1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Римденок</a:t>
            </a: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4 место - Колясникова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5 место - Прокопьева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6 место - Мохова Елизавета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Жадукова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Дарина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Субботина Анастасия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Каблукова Ксения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Ибрагимова Аделина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6E1D264-C0C8-EA45-8021-1DDEE6DB038F}"/>
              </a:ext>
            </a:extLst>
          </p:cNvPr>
          <p:cNvCxnSpPr>
            <a:cxnSpLocks/>
          </p:cNvCxnSpPr>
          <p:nvPr/>
        </p:nvCxnSpPr>
        <p:spPr>
          <a:xfrm flipV="1">
            <a:off x="4036846" y="-6465"/>
            <a:ext cx="0" cy="514350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1C76B1F-5749-CBCF-8D0D-356EA0809B91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8719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19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F717EA6-5D23-303A-79D6-F16EB37B3F77}"/>
              </a:ext>
            </a:extLst>
          </p:cNvPr>
          <p:cNvSpPr/>
          <p:nvPr/>
        </p:nvSpPr>
        <p:spPr>
          <a:xfrm rot="16200000">
            <a:off x="3476390" y="-3479278"/>
            <a:ext cx="2188336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9A1BD33-0BE8-91FB-6182-3497D39EA1C0}"/>
              </a:ext>
            </a:extLst>
          </p:cNvPr>
          <p:cNvSpPr/>
          <p:nvPr/>
        </p:nvSpPr>
        <p:spPr>
          <a:xfrm>
            <a:off x="341313" y="477504"/>
            <a:ext cx="8461376" cy="68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ОБЩИЙ ЗАЧЕТ КУБКА РОССИИ</a:t>
            </a:r>
          </a:p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СЕЗОН 2023-2024 </a:t>
            </a:r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F3CFD329-5229-B243-8B0D-A51EAC4E2C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9902299"/>
              </p:ext>
            </p:extLst>
          </p:nvPr>
        </p:nvGraphicFramePr>
        <p:xfrm>
          <a:off x="341313" y="1401622"/>
          <a:ext cx="8461372" cy="33303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6231">
                  <a:extLst>
                    <a:ext uri="{9D8B030D-6E8A-4147-A177-3AD203B41FA5}">
                      <a16:colId xmlns:a16="http://schemas.microsoft.com/office/drawing/2014/main" val="2335419646"/>
                    </a:ext>
                  </a:extLst>
                </a:gridCol>
                <a:gridCol w="1374176">
                  <a:extLst>
                    <a:ext uri="{9D8B030D-6E8A-4147-A177-3AD203B41FA5}">
                      <a16:colId xmlns:a16="http://schemas.microsoft.com/office/drawing/2014/main" val="45451534"/>
                    </a:ext>
                  </a:extLst>
                </a:gridCol>
                <a:gridCol w="2013355">
                  <a:extLst>
                    <a:ext uri="{9D8B030D-6E8A-4147-A177-3AD203B41FA5}">
                      <a16:colId xmlns:a16="http://schemas.microsoft.com/office/drawing/2014/main" val="3649416703"/>
                    </a:ext>
                  </a:extLst>
                </a:gridCol>
                <a:gridCol w="422391">
                  <a:extLst>
                    <a:ext uri="{9D8B030D-6E8A-4147-A177-3AD203B41FA5}">
                      <a16:colId xmlns:a16="http://schemas.microsoft.com/office/drawing/2014/main" val="2773453377"/>
                    </a:ext>
                  </a:extLst>
                </a:gridCol>
                <a:gridCol w="422391">
                  <a:extLst>
                    <a:ext uri="{9D8B030D-6E8A-4147-A177-3AD203B41FA5}">
                      <a16:colId xmlns:a16="http://schemas.microsoft.com/office/drawing/2014/main" val="3374911865"/>
                    </a:ext>
                  </a:extLst>
                </a:gridCol>
                <a:gridCol w="422391">
                  <a:extLst>
                    <a:ext uri="{9D8B030D-6E8A-4147-A177-3AD203B41FA5}">
                      <a16:colId xmlns:a16="http://schemas.microsoft.com/office/drawing/2014/main" val="3120890856"/>
                    </a:ext>
                  </a:extLst>
                </a:gridCol>
                <a:gridCol w="422391">
                  <a:extLst>
                    <a:ext uri="{9D8B030D-6E8A-4147-A177-3AD203B41FA5}">
                      <a16:colId xmlns:a16="http://schemas.microsoft.com/office/drawing/2014/main" val="453576819"/>
                    </a:ext>
                  </a:extLst>
                </a:gridCol>
                <a:gridCol w="422391">
                  <a:extLst>
                    <a:ext uri="{9D8B030D-6E8A-4147-A177-3AD203B41FA5}">
                      <a16:colId xmlns:a16="http://schemas.microsoft.com/office/drawing/2014/main" val="1198484611"/>
                    </a:ext>
                  </a:extLst>
                </a:gridCol>
                <a:gridCol w="321640">
                  <a:extLst>
                    <a:ext uri="{9D8B030D-6E8A-4147-A177-3AD203B41FA5}">
                      <a16:colId xmlns:a16="http://schemas.microsoft.com/office/drawing/2014/main" val="2625298216"/>
                    </a:ext>
                  </a:extLst>
                </a:gridCol>
                <a:gridCol w="329053">
                  <a:extLst>
                    <a:ext uri="{9D8B030D-6E8A-4147-A177-3AD203B41FA5}">
                      <a16:colId xmlns:a16="http://schemas.microsoft.com/office/drawing/2014/main" val="3348956028"/>
                    </a:ext>
                  </a:extLst>
                </a:gridCol>
                <a:gridCol w="376061">
                  <a:extLst>
                    <a:ext uri="{9D8B030D-6E8A-4147-A177-3AD203B41FA5}">
                      <a16:colId xmlns:a16="http://schemas.microsoft.com/office/drawing/2014/main" val="346976919"/>
                    </a:ext>
                  </a:extLst>
                </a:gridCol>
                <a:gridCol w="376061">
                  <a:extLst>
                    <a:ext uri="{9D8B030D-6E8A-4147-A177-3AD203B41FA5}">
                      <a16:colId xmlns:a16="http://schemas.microsoft.com/office/drawing/2014/main" val="3817500179"/>
                    </a:ext>
                  </a:extLst>
                </a:gridCol>
                <a:gridCol w="329053">
                  <a:extLst>
                    <a:ext uri="{9D8B030D-6E8A-4147-A177-3AD203B41FA5}">
                      <a16:colId xmlns:a16="http://schemas.microsoft.com/office/drawing/2014/main" val="2436946494"/>
                    </a:ext>
                  </a:extLst>
                </a:gridCol>
                <a:gridCol w="329053">
                  <a:extLst>
                    <a:ext uri="{9D8B030D-6E8A-4147-A177-3AD203B41FA5}">
                      <a16:colId xmlns:a16="http://schemas.microsoft.com/office/drawing/2014/main" val="1638025489"/>
                    </a:ext>
                  </a:extLst>
                </a:gridCol>
                <a:gridCol w="564734">
                  <a:extLst>
                    <a:ext uri="{9D8B030D-6E8A-4147-A177-3AD203B41FA5}">
                      <a16:colId xmlns:a16="http://schemas.microsoft.com/office/drawing/2014/main" val="1841784783"/>
                    </a:ext>
                  </a:extLst>
                </a:gridCol>
              </a:tblGrid>
              <a:tr h="296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№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Фамилия, имя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Регион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1-й</a:t>
                      </a:r>
                      <a:b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этап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2-й</a:t>
                      </a:r>
                      <a:b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этап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3-й</a:t>
                      </a:r>
                      <a:b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этап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4-й</a:t>
                      </a:r>
                      <a:b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этап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5-й</a:t>
                      </a:r>
                      <a:b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этап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6-й    этап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7-й     этап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8-й    этап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9-й     этап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11-й этап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12-й этап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Сумма </a:t>
                      </a:r>
                      <a:b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очков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522442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Кустова Александра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Магаданская область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227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664466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Кручинина Кристина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Санкт-Петербург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204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724063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Прокопьева Кристина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Свердловская область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187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977688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Мохова Елизавета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Магаданская область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077808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Римденок Валерия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Санкт-Петербург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135,5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953090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Бородина Алина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Московская область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474080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Ибрагимова Аделина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респ.Татарстан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540934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Яковлева Лидия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Москва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871827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Каблукова Ксения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Московская обл. - Пермский край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155530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Пискунова Ксения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Свердловская область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102,5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63245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Колясникова Валерия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Магаданская область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87,5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0103390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Баранцева Александра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Московская обл. - Кировская обл.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85,5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20719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Рогалева София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Пермский край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562167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Белякова Анастасия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Республика Башкортостан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70,5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6701277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Сапожникова Евгения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Свердловская область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5,5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5033116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Гай Валерия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Московская область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5,5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430774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Марчукова Татьяна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Санкт-Петербург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56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723926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Иванова Алина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Пермский край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55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4236591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Яковлева Елена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Республика Карелия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193077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Скоробогатых Эмилия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Пермский край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5918" marR="5918" marT="591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97458"/>
                  </a:ext>
                </a:extLst>
              </a:tr>
            </a:tbl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B7F07F-5BAB-FE34-16F9-64EE8A78658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199599"/>
            <a:ext cx="638200" cy="638200"/>
          </a:xfrm>
          <a:prstGeom prst="rect">
            <a:avLst/>
          </a:prstGeom>
        </p:spPr>
      </p:pic>
      <p:pic>
        <p:nvPicPr>
          <p:cNvPr id="16" name="Рисунок 5">
            <a:extLst>
              <a:ext uri="{FF2B5EF4-FFF2-40B4-BE49-F238E27FC236}">
                <a16:creationId xmlns:a16="http://schemas.microsoft.com/office/drawing/2014/main" id="{424EA722-01C2-EE95-65E9-A3525FC9195F}"/>
              </a:ext>
            </a:extLst>
          </p:cNvPr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2599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DC2C2B-6143-0729-40D6-D8D11C17827B}"/>
              </a:ext>
            </a:extLst>
          </p:cNvPr>
          <p:cNvSpPr/>
          <p:nvPr/>
        </p:nvSpPr>
        <p:spPr>
          <a:xfrm>
            <a:off x="341313" y="283885"/>
            <a:ext cx="8461376" cy="83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КРИТЕРИИ ФОРМИРОВАНИЯ СПИСКОВ КАНДИДАТОВ</a:t>
            </a:r>
          </a:p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В СПОРТИВНУЮ СБОРНУЮ КОМАНДУ РОССИИ</a:t>
            </a:r>
          </a:p>
          <a:p>
            <a:pPr>
              <a:lnSpc>
                <a:spcPct val="80000"/>
              </a:lnSpc>
            </a:pPr>
            <a:r>
              <a:rPr lang="ru-RU" sz="2000" i="1" dirty="0">
                <a:solidFill>
                  <a:srgbClr val="002060"/>
                </a:solidFill>
                <a:latin typeface="Montserrat" panose="00000500000000000000" pitchFamily="2" charset="-52"/>
              </a:rPr>
              <a:t>(женщины)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D511273-01AC-11B1-AF9D-225584454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877153"/>
              </p:ext>
            </p:extLst>
          </p:nvPr>
        </p:nvGraphicFramePr>
        <p:xfrm>
          <a:off x="341313" y="1176595"/>
          <a:ext cx="8461377" cy="3733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522">
                  <a:extLst>
                    <a:ext uri="{9D8B030D-6E8A-4147-A177-3AD203B41FA5}">
                      <a16:colId xmlns:a16="http://schemas.microsoft.com/office/drawing/2014/main" val="639327144"/>
                    </a:ext>
                  </a:extLst>
                </a:gridCol>
                <a:gridCol w="2745305">
                  <a:extLst>
                    <a:ext uri="{9D8B030D-6E8A-4147-A177-3AD203B41FA5}">
                      <a16:colId xmlns:a16="http://schemas.microsoft.com/office/drawing/2014/main" val="3440688626"/>
                    </a:ext>
                  </a:extLst>
                </a:gridCol>
                <a:gridCol w="2970550">
                  <a:extLst>
                    <a:ext uri="{9D8B030D-6E8A-4147-A177-3AD203B41FA5}">
                      <a16:colId xmlns:a16="http://schemas.microsoft.com/office/drawing/2014/main" val="1084741000"/>
                    </a:ext>
                  </a:extLst>
                </a:gridCol>
              </a:tblGrid>
              <a:tr h="1359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ЧР К-90 личные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Ибрагимова А.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Прокопьева К.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Кустова А.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9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Марчукова</a:t>
                      </a:r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9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Каблукова К.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Субботина А.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Колясникова В.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ru-RU" sz="900" b="1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ЧР К-120 личные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Кустова А.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Кручинина К.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Колясникова В.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Прокопьева К.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Мохова Е.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Жадукова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Субботина А.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ЧР командные К-90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 Кустова А.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Колясникова В.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Мохова Е.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Жукова А.          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Римденок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В. 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Марчукова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Т.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Субботина А.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Кручинина К.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00239"/>
                  </a:ext>
                </a:extLst>
              </a:tr>
              <a:tr h="1078174">
                <a:tc>
                  <a:txBody>
                    <a:bodyPr/>
                    <a:lstStyle/>
                    <a:p>
                      <a:r>
                        <a:rPr lang="ru-RU" sz="9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ЧР К-90 смешанные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 Яковлева Л.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9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Жадукова</a:t>
                      </a:r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Д.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Каблукова К.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Баранцева А.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3. Пискунова К.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Прокопьева К.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Финал КР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Прокопьева К.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Кручинина К.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3. Кустова А.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4. Мохова Е.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5.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Жадукова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Д.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6.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Римденок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В.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КР общий зачет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Кустова А.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Кручинина К.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3. Прокопьева К.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4. Мохова Е.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5. </a:t>
                      </a:r>
                      <a:r>
                        <a:rPr lang="ru-RU" sz="9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Римденок</a:t>
                      </a:r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В.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6. Бородина А.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186312"/>
                  </a:ext>
                </a:extLst>
              </a:tr>
              <a:tr h="1265683">
                <a:tc>
                  <a:txBody>
                    <a:bodyPr/>
                    <a:lstStyle/>
                    <a:p>
                      <a:pPr marL="34925"/>
                      <a:r>
                        <a:rPr lang="ru-RU" sz="200" b="1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34925"/>
                      <a:r>
                        <a:rPr lang="ru-RU" sz="900" b="1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Спартакиада сильнейших К-90 личные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1. Кустова А.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2. Прокопьева К.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3. Ибрагимова А.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4. Кручинина К.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5. Аввакумова И. </a:t>
                      </a:r>
                      <a:r>
                        <a:rPr lang="en-US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*</a:t>
                      </a:r>
                      <a:endParaRPr lang="ru-RU" sz="900" b="0" i="1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6. Надымова С.</a:t>
                      </a:r>
                      <a:r>
                        <a:rPr lang="en-US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*</a:t>
                      </a:r>
                      <a:endParaRPr lang="ru-RU" sz="900" b="0" i="1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7. Колясникова В.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8. Римденок В.</a:t>
                      </a:r>
                    </a:p>
                  </a:txBody>
                  <a:tcPr marL="66229" marR="66229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34925"/>
                      <a:endParaRPr lang="ru-RU" sz="200" b="1" i="1" kern="1200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  <a:p>
                      <a:pPr marL="34925"/>
                      <a:r>
                        <a:rPr lang="ru-RU" sz="900" b="1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Спартакиада сильнейших К-120 личные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1. Кустова А.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2. Прокопьева К.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3. Надымова С. *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4. Кручинина К.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5. Колясникова В.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6. Римденок В.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7. Торопченова Д.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8. Махиня И.</a:t>
                      </a:r>
                    </a:p>
                    <a:p>
                      <a:pPr marL="34925"/>
                      <a:r>
                        <a:rPr lang="ru-RU" sz="2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6229" marR="66229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925"/>
                      <a:r>
                        <a:rPr lang="ru-RU" sz="200" b="1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34925"/>
                      <a:r>
                        <a:rPr lang="ru-RU" sz="900" b="1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Спартакиада сильнейших К-90 смешанные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1. Пискунова К.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Прокопьева К.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2. Жадукова Д.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 Яковлева Л.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3. Каблукова К.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 Аввакумова И.         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6229" marR="66229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43723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109FB13-9480-3605-99CC-558C52C6E747}"/>
              </a:ext>
            </a:extLst>
          </p:cNvPr>
          <p:cNvSpPr txBox="1"/>
          <p:nvPr/>
        </p:nvSpPr>
        <p:spPr>
          <a:xfrm>
            <a:off x="7362310" y="1349138"/>
            <a:ext cx="13408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i="1" dirty="0">
                <a:solidFill>
                  <a:schemeClr val="bg1"/>
                </a:solidFill>
                <a:latin typeface="Montserrat" panose="00000500000000000000" pitchFamily="2" charset="-52"/>
              </a:rPr>
              <a:t>3.  Гай В.</a:t>
            </a:r>
          </a:p>
          <a:p>
            <a:r>
              <a:rPr lang="ru-RU" sz="900" i="1" dirty="0">
                <a:solidFill>
                  <a:schemeClr val="bg1"/>
                </a:solidFill>
                <a:latin typeface="Montserrat" panose="00000500000000000000" pitchFamily="2" charset="-52"/>
              </a:rPr>
              <a:t>     Баранцева А.</a:t>
            </a:r>
          </a:p>
          <a:p>
            <a:r>
              <a:rPr lang="ru-RU" sz="900" i="1" dirty="0">
                <a:solidFill>
                  <a:schemeClr val="bg1"/>
                </a:solidFill>
                <a:latin typeface="Montserrat" panose="00000500000000000000" pitchFamily="2" charset="-52"/>
              </a:rPr>
              <a:t>     Бородина А.</a:t>
            </a:r>
          </a:p>
          <a:p>
            <a:r>
              <a:rPr lang="ru-RU" sz="900" i="1" dirty="0">
                <a:solidFill>
                  <a:schemeClr val="bg1"/>
                </a:solidFill>
                <a:latin typeface="Montserrat" panose="00000500000000000000" pitchFamily="2" charset="-52"/>
              </a:rPr>
              <a:t>     Каблукова К. </a:t>
            </a:r>
          </a:p>
        </p:txBody>
      </p:sp>
      <p:pic>
        <p:nvPicPr>
          <p:cNvPr id="10" name="Рисунок 5">
            <a:extLst>
              <a:ext uri="{FF2B5EF4-FFF2-40B4-BE49-F238E27FC236}">
                <a16:creationId xmlns:a16="http://schemas.microsoft.com/office/drawing/2014/main" id="{7A5539A3-4A37-E7A0-62A4-AC2D4B33F7A3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26760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DC2C2B-6143-0729-40D6-D8D11C17827B}"/>
              </a:ext>
            </a:extLst>
          </p:cNvPr>
          <p:cNvSpPr/>
          <p:nvPr/>
        </p:nvSpPr>
        <p:spPr>
          <a:xfrm>
            <a:off x="341313" y="283885"/>
            <a:ext cx="8461376" cy="83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70C0"/>
                </a:solidFill>
                <a:latin typeface="Montserrat" panose="00000500000000000000" pitchFamily="2" charset="-52"/>
              </a:rPr>
              <a:t>КРИТЕРИИ ФОРМИРОВАНИЯ СПИСКОВ КАНДИДАТОВ</a:t>
            </a:r>
          </a:p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70C0"/>
                </a:solidFill>
                <a:latin typeface="Montserrat" panose="00000500000000000000" pitchFamily="2" charset="-52"/>
              </a:rPr>
              <a:t>В СПОРТИВНУЮ СБОРНУЮ КОМАНДУ РОССИИ</a:t>
            </a:r>
          </a:p>
          <a:p>
            <a:pPr>
              <a:lnSpc>
                <a:spcPct val="80000"/>
              </a:lnSpc>
            </a:pPr>
            <a:r>
              <a:rPr lang="ru-RU" sz="2000" i="1" dirty="0">
                <a:solidFill>
                  <a:srgbClr val="0070C0"/>
                </a:solidFill>
                <a:latin typeface="Montserrat" panose="00000500000000000000" pitchFamily="2" charset="-52"/>
              </a:rPr>
              <a:t>(юниорки, девушки)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D511273-01AC-11B1-AF9D-225584454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444516"/>
              </p:ext>
            </p:extLst>
          </p:nvPr>
        </p:nvGraphicFramePr>
        <p:xfrm>
          <a:off x="341313" y="1180654"/>
          <a:ext cx="8461377" cy="3678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522">
                  <a:extLst>
                    <a:ext uri="{9D8B030D-6E8A-4147-A177-3AD203B41FA5}">
                      <a16:colId xmlns:a16="http://schemas.microsoft.com/office/drawing/2014/main" val="639327144"/>
                    </a:ext>
                  </a:extLst>
                </a:gridCol>
                <a:gridCol w="2745305">
                  <a:extLst>
                    <a:ext uri="{9D8B030D-6E8A-4147-A177-3AD203B41FA5}">
                      <a16:colId xmlns:a16="http://schemas.microsoft.com/office/drawing/2014/main" val="3440688626"/>
                    </a:ext>
                  </a:extLst>
                </a:gridCol>
                <a:gridCol w="2970550">
                  <a:extLst>
                    <a:ext uri="{9D8B030D-6E8A-4147-A177-3AD203B41FA5}">
                      <a16:colId xmlns:a16="http://schemas.microsoft.com/office/drawing/2014/main" val="1084741000"/>
                    </a:ext>
                  </a:extLst>
                </a:gridCol>
              </a:tblGrid>
              <a:tr h="13380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юниорки личные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Кручинина К.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Субботина А.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Гай В.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Рогалева С.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Пискунова К.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Жадукова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Марчукова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ru-RU" sz="9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юниорки командные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9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Марчукова</a:t>
                      </a:r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Субботина А.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9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Кручинина К.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2.Омельчук А.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Сапожникова Е.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9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Лавская</a:t>
                      </a:r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Е.</a:t>
                      </a:r>
                    </a:p>
                    <a:p>
                      <a:pPr marL="0" indent="0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Пискунова К.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ПР юниорки </a:t>
                      </a:r>
                      <a:r>
                        <a:rPr lang="en-US" sz="9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c</a:t>
                      </a:r>
                      <a:r>
                        <a:rPr lang="ru-RU" sz="9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мешанные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</a:t>
                      </a:r>
                      <a:r>
                        <a:rPr lang="ru-RU" sz="9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Римденок</a:t>
                      </a:r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В.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9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Марчукова</a:t>
                      </a:r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Т.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3. Рогалева С.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4. </a:t>
                      </a:r>
                      <a:r>
                        <a:rPr lang="ru-RU" sz="9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Жадукова</a:t>
                      </a:r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Д.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5. </a:t>
                      </a:r>
                      <a:r>
                        <a:rPr lang="ru-RU" sz="9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Э.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6. Шукшина Е.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00239"/>
                  </a:ext>
                </a:extLst>
              </a:tr>
              <a:tr h="1338045">
                <a:tc>
                  <a:txBody>
                    <a:bodyPr/>
                    <a:lstStyle/>
                    <a:p>
                      <a:r>
                        <a:rPr lang="ru-RU" sz="9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ПР девушки личные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Римденок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В.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Марчукова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Т.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3. Рогалева С.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4.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Жадукова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Д.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5.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Э.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6. Шукшина Е.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ПР девушки смешанные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 </a:t>
                      </a:r>
                      <a:r>
                        <a:rPr lang="ru-RU" sz="9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Марчукова</a:t>
                      </a:r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Т.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9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Римденок</a:t>
                      </a:r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В.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Веретенникова А.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Шукшина Е.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ПР девушки командные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 Трушникова Д.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 Шукшина Е.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Марчукова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Т.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Римденок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В.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Журкова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К.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 Иванова А.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 </a:t>
                      </a:r>
                      <a:r>
                        <a:rPr lang="ru-RU" sz="9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Э.</a:t>
                      </a:r>
                    </a:p>
                    <a:p>
                      <a:r>
                        <a:rPr lang="ru-RU" sz="9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 Рогалева С.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186312"/>
                  </a:ext>
                </a:extLst>
              </a:tr>
              <a:tr h="1002871">
                <a:tc>
                  <a:txBody>
                    <a:bodyPr/>
                    <a:lstStyle/>
                    <a:p>
                      <a:pPr marL="34925"/>
                      <a:r>
                        <a:rPr lang="ru-RU" sz="200" b="1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34925"/>
                      <a:r>
                        <a:rPr lang="ru-RU" sz="900" b="1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Спартакиада девушки личные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1.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Жадукова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Д.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Марчукова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Т.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3.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Скоробогатых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Э.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4. Шукшина Е.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5. Иванова А.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6. Трушина Д.</a:t>
                      </a:r>
                    </a:p>
                  </a:txBody>
                  <a:tcPr marL="66229" marR="66229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925"/>
                      <a:endParaRPr lang="ru-RU" sz="200" b="1" i="1" kern="1200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  <a:p>
                      <a:pPr marL="34925"/>
                      <a:r>
                        <a:rPr lang="ru-RU" sz="900" b="1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Спартакиада девушки смешанные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1.  Шукшина Е.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900" b="0" i="1" kern="1200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Марчукова</a:t>
                      </a:r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Т.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2. Павлова В. 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 Фролова А.</a:t>
                      </a:r>
                    </a:p>
                    <a:p>
                      <a:pPr marL="34925"/>
                      <a:endParaRPr lang="ru-RU" sz="200" b="0" i="1" kern="1200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</a:txBody>
                  <a:tcPr marL="66229" marR="66229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925"/>
                      <a:r>
                        <a:rPr lang="ru-RU" sz="200" b="1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34925"/>
                      <a:r>
                        <a:rPr lang="ru-RU" sz="900" b="1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Спартакиада девушки командные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1.  Шукшина Е.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Марчукова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Т.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2. Рогалева С.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900" b="0" i="1" kern="1200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Скоробогатых</a:t>
                      </a:r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Э.</a:t>
                      </a:r>
                    </a:p>
                    <a:p>
                      <a:pPr marL="34925"/>
                      <a:r>
                        <a:rPr lang="ru-RU" sz="900" b="0" i="1" kern="120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6229" marR="66229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43723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C1C19F4-0462-4E62-B0E7-448E90869479}"/>
              </a:ext>
            </a:extLst>
          </p:cNvPr>
          <p:cNvSpPr txBox="1"/>
          <p:nvPr/>
        </p:nvSpPr>
        <p:spPr>
          <a:xfrm>
            <a:off x="286186" y="4892679"/>
            <a:ext cx="64807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состав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юниорки, девушки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: 10 человек,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800" i="1" dirty="0"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езервный состав (юниорки, девушки): 5 человек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9BD30505-972B-9CD5-BF67-F62F313DBBF8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4401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B84464-C67E-DC5F-377C-BD583C3CC9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263" y="0"/>
            <a:ext cx="3170737" cy="51435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F4F2C76-AA47-639B-E939-E72F6C52EED0}"/>
              </a:ext>
            </a:extLst>
          </p:cNvPr>
          <p:cNvSpPr/>
          <p:nvPr/>
        </p:nvSpPr>
        <p:spPr>
          <a:xfrm rot="10800000">
            <a:off x="-6" y="-4"/>
            <a:ext cx="7722355" cy="5143501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51604">
                <a:srgbClr val="002060"/>
              </a:gs>
              <a:gs pos="22000">
                <a:srgbClr val="002060"/>
              </a:gs>
              <a:gs pos="100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215575"/>
              </p:ext>
            </p:extLst>
          </p:nvPr>
        </p:nvGraphicFramePr>
        <p:xfrm>
          <a:off x="269808" y="1344855"/>
          <a:ext cx="6417427" cy="2944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64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6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Средний уровень дальности прыжка увеличился в этом сезоне на 6%, и составляет 93 % от HS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На основании данных ЭКО, уровень силовой, скоростно-силовой подготовленности возрастает к соревновательному периоду.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endParaRPr lang="ru-RU" sz="1200" b="0" i="1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В связи с данными ЭКО в соревновательный период координационные способности падают, соответственно,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упражнения на координацию нужно продолжать в течение всего соревновательного периода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Жировой компонент удалось снизить у лидеров до модельной характеристики, но у нас остается проблема с молодыми спортсменками, которые по данным ЭКО не смогли достичь модельных характеристик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Команда справилась с поставленными задачами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в сезоне 2023-2024 гг.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E3EE675-9D9B-10ED-C694-DE634C1F5383}"/>
              </a:ext>
            </a:extLst>
          </p:cNvPr>
          <p:cNvSpPr/>
          <p:nvPr/>
        </p:nvSpPr>
        <p:spPr>
          <a:xfrm>
            <a:off x="341313" y="726545"/>
            <a:ext cx="8461376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ВЫВОДЫ</a:t>
            </a:r>
            <a:endParaRPr lang="ru-RU" sz="24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3117D8-4A10-A29C-C9C7-BCAE6D39E6C5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9965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9996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8493CCE0-4428-25B8-A876-14982D2DD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35151" y="-4"/>
            <a:ext cx="771366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EFC46B-B7C8-A257-7FF3-A11211F7A57B}"/>
              </a:ext>
            </a:extLst>
          </p:cNvPr>
          <p:cNvSpPr/>
          <p:nvPr/>
        </p:nvSpPr>
        <p:spPr>
          <a:xfrm rot="10800000">
            <a:off x="-6" y="-4"/>
            <a:ext cx="8172405" cy="5227048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1604">
                <a:schemeClr val="bg1"/>
              </a:gs>
              <a:gs pos="26000">
                <a:schemeClr val="bg1">
                  <a:alpha val="6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C4D1500-9C61-8B7D-C9AE-14812EB0E658}"/>
              </a:ext>
            </a:extLst>
          </p:cNvPr>
          <p:cNvSpPr/>
          <p:nvPr/>
        </p:nvSpPr>
        <p:spPr>
          <a:xfrm>
            <a:off x="341313" y="906565"/>
            <a:ext cx="4860757" cy="389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БЛАГОДАРНОСТЬ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76761C-3C4B-0D49-401F-B67EAA6E9AEA}"/>
              </a:ext>
            </a:extLst>
          </p:cNvPr>
          <p:cNvSpPr txBox="1"/>
          <p:nvPr/>
        </p:nvSpPr>
        <p:spPr>
          <a:xfrm>
            <a:off x="341313" y="1435965"/>
            <a:ext cx="4860757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Министерству спорта Российской Федерации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Олимпийскому комитету России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Центру спортивной подготовки Российской Федерации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Центру спортивной медицины ФМБА России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Федерации прыжков на лыжах с трамплина и лыжного двоеборья России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Аналитическому управлению ФГБУ ЦСП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Руководству спортивных комплексов «Снежинка» г. Чайковский, «Аист» г. Нижний Тагил, Фонду «Талант и успех» г. Сочи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Чайковской академии физической культуры и спорта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EB511F-7DF0-E376-E9DD-EDE2168DD595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9965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33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08561E-61CD-31F7-9D51-39518911EC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49" b="4633"/>
          <a:stretch/>
        </p:blipFill>
        <p:spPr>
          <a:xfrm>
            <a:off x="0" y="2827220"/>
            <a:ext cx="4572000" cy="231628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64803" y="978217"/>
            <a:ext cx="4320482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Главный тренер</a:t>
            </a:r>
            <a:br>
              <a:rPr lang="ru-RU" sz="1100" i="1" dirty="0">
                <a:latin typeface="Montserrat" panose="00000500000000000000" pitchFamily="2" charset="-52"/>
              </a:rPr>
            </a:br>
            <a:r>
              <a:rPr lang="ru-RU" sz="1100" i="1" dirty="0">
                <a:latin typeface="Montserrat" panose="00000500000000000000" pitchFamily="2" charset="-52"/>
              </a:rPr>
              <a:t>– </a:t>
            </a:r>
            <a:r>
              <a:rPr lang="ru-RU" sz="1100" b="1" i="1" dirty="0">
                <a:latin typeface="Montserrat" panose="00000500000000000000" pitchFamily="2" charset="-52"/>
              </a:rPr>
              <a:t>Плехов Е.Ю.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Старший тренер (</a:t>
            </a:r>
            <a:r>
              <a:rPr lang="ru-RU" sz="1100" i="1" dirty="0" err="1">
                <a:latin typeface="Montserrat" panose="00000500000000000000" pitchFamily="2" charset="-52"/>
              </a:rPr>
              <a:t>осн</a:t>
            </a:r>
            <a:r>
              <a:rPr lang="ru-RU" sz="1100" i="1" dirty="0">
                <a:latin typeface="Montserrat" panose="00000500000000000000" pitchFamily="2" charset="-52"/>
              </a:rPr>
              <a:t>. состав)</a:t>
            </a:r>
            <a:br>
              <a:rPr lang="ru-RU" sz="1100" i="1" dirty="0">
                <a:latin typeface="Montserrat" panose="00000500000000000000" pitchFamily="2" charset="-52"/>
              </a:rPr>
            </a:br>
            <a:r>
              <a:rPr lang="ru-RU" sz="1100" i="1" dirty="0">
                <a:latin typeface="Montserrat" panose="00000500000000000000" pitchFamily="2" charset="-52"/>
              </a:rPr>
              <a:t>– </a:t>
            </a:r>
            <a:r>
              <a:rPr lang="ru-RU" sz="1100" b="1" i="1" dirty="0">
                <a:latin typeface="Montserrat" panose="00000500000000000000" pitchFamily="2" charset="-52"/>
              </a:rPr>
              <a:t>Шестоперов Р.Ю.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Тренер (</a:t>
            </a:r>
            <a:r>
              <a:rPr lang="ru-RU" sz="1100" i="1" dirty="0" err="1">
                <a:latin typeface="Montserrat" panose="00000500000000000000" pitchFamily="2" charset="-52"/>
              </a:rPr>
              <a:t>осн</a:t>
            </a:r>
            <a:r>
              <a:rPr lang="ru-RU" sz="1100" i="1" dirty="0">
                <a:latin typeface="Montserrat" panose="00000500000000000000" pitchFamily="2" charset="-52"/>
              </a:rPr>
              <a:t>. состав) – </a:t>
            </a:r>
            <a:r>
              <a:rPr lang="ru-RU" sz="1100" b="1" i="1" dirty="0" err="1">
                <a:latin typeface="Montserrat" panose="00000500000000000000" pitchFamily="2" charset="-52"/>
              </a:rPr>
              <a:t>Керов</a:t>
            </a:r>
            <a:r>
              <a:rPr lang="ru-RU" sz="1100" b="1" i="1" dirty="0">
                <a:latin typeface="Montserrat" panose="00000500000000000000" pitchFamily="2" charset="-52"/>
              </a:rPr>
              <a:t> Р.С.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Тренер (</a:t>
            </a:r>
            <a:r>
              <a:rPr lang="ru-RU" sz="1100" i="1" dirty="0" err="1">
                <a:latin typeface="Montserrat" panose="00000500000000000000" pitchFamily="2" charset="-52"/>
              </a:rPr>
              <a:t>осн</a:t>
            </a:r>
            <a:r>
              <a:rPr lang="ru-RU" sz="1100" i="1" dirty="0">
                <a:latin typeface="Montserrat" panose="00000500000000000000" pitchFamily="2" charset="-52"/>
              </a:rPr>
              <a:t>. состав) – </a:t>
            </a:r>
            <a:r>
              <a:rPr lang="ru-RU" sz="1100" b="1" i="1" dirty="0">
                <a:latin typeface="Montserrat" panose="00000500000000000000" pitchFamily="2" charset="-52"/>
              </a:rPr>
              <a:t>Баринов М.В.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Тренер (юн. состав) – </a:t>
            </a:r>
            <a:r>
              <a:rPr lang="ru-RU" sz="1100" b="1" i="1" dirty="0">
                <a:latin typeface="Montserrat" panose="00000500000000000000" pitchFamily="2" charset="-52"/>
              </a:rPr>
              <a:t>Горностаев Р.М.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E3011A0-025E-CA70-BFBE-282464BA5A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19" b="5337"/>
          <a:stretch/>
        </p:blipFill>
        <p:spPr>
          <a:xfrm>
            <a:off x="4572000" y="2831200"/>
            <a:ext cx="4572000" cy="231628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B0626F-FAA7-494B-992B-0C2B63DB823E}"/>
              </a:ext>
            </a:extLst>
          </p:cNvPr>
          <p:cNvSpPr/>
          <p:nvPr/>
        </p:nvSpPr>
        <p:spPr>
          <a:xfrm>
            <a:off x="251520" y="283885"/>
            <a:ext cx="8461376" cy="6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ТРЕНЕРЫ И СПЕЦИАЛИСТЫ КОМАНДЫ</a:t>
            </a:r>
          </a:p>
          <a:p>
            <a:pPr>
              <a:lnSpc>
                <a:spcPct val="80000"/>
              </a:lnSpc>
            </a:pP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(женский состав)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CDC1FE-EA7A-97A1-6C13-E08EC3F501D6}"/>
              </a:ext>
            </a:extLst>
          </p:cNvPr>
          <p:cNvSpPr/>
          <p:nvPr/>
        </p:nvSpPr>
        <p:spPr>
          <a:xfrm>
            <a:off x="4585285" y="978217"/>
            <a:ext cx="43522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Специалист по подготовке спортивного инвентаря – </a:t>
            </a:r>
            <a:r>
              <a:rPr lang="ru-RU" sz="1100" b="1" i="1" dirty="0" err="1">
                <a:latin typeface="Montserrat" panose="00000500000000000000" pitchFamily="2" charset="-52"/>
              </a:rPr>
              <a:t>Негребецкий</a:t>
            </a:r>
            <a:r>
              <a:rPr lang="ru-RU" sz="1100" b="1" i="1" dirty="0">
                <a:latin typeface="Montserrat" panose="00000500000000000000" pitchFamily="2" charset="-52"/>
              </a:rPr>
              <a:t> В.О.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Врач</a:t>
            </a:r>
            <a:r>
              <a:rPr lang="ru-RU" sz="1100" b="1" i="1" dirty="0">
                <a:latin typeface="Montserrat" panose="00000500000000000000" pitchFamily="2" charset="-52"/>
              </a:rPr>
              <a:t> </a:t>
            </a:r>
            <a:r>
              <a:rPr lang="ru-RU" sz="1100" i="1" dirty="0">
                <a:latin typeface="Montserrat" panose="00000500000000000000" pitchFamily="2" charset="-52"/>
              </a:rPr>
              <a:t>– </a:t>
            </a:r>
            <a:r>
              <a:rPr lang="ru-RU" sz="1100" b="1" i="1" dirty="0">
                <a:latin typeface="Montserrat" panose="00000500000000000000" pitchFamily="2" charset="-52"/>
              </a:rPr>
              <a:t>Виноградов И.А. </a:t>
            </a:r>
            <a:r>
              <a:rPr lang="ru-RU" sz="1100" i="1" dirty="0">
                <a:latin typeface="Montserrat" panose="00000500000000000000" pitchFamily="2" charset="-52"/>
              </a:rPr>
              <a:t>(ФМБА)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Массажист/физиотерапевт – </a:t>
            </a:r>
            <a:r>
              <a:rPr lang="ru-RU" sz="1100" b="1" i="1" dirty="0">
                <a:latin typeface="Montserrat" panose="00000500000000000000" pitchFamily="2" charset="-52"/>
              </a:rPr>
              <a:t>Пучкова И.Б. </a:t>
            </a:r>
            <a:r>
              <a:rPr lang="ru-RU" sz="1100" i="1" dirty="0">
                <a:latin typeface="Montserrat" panose="00000500000000000000" pitchFamily="2" charset="-52"/>
              </a:rPr>
              <a:t>(ФМБА) 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Начальник команды – </a:t>
            </a:r>
            <a:r>
              <a:rPr lang="ru-RU" sz="1100" b="1" i="1" dirty="0">
                <a:latin typeface="Montserrat" panose="00000500000000000000" pitchFamily="2" charset="-52"/>
              </a:rPr>
              <a:t>Воробей М.Б.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Администратор – </a:t>
            </a:r>
            <a:r>
              <a:rPr lang="ru-RU" sz="1100" b="1" i="1" dirty="0">
                <a:latin typeface="Montserrat" panose="00000500000000000000" pitchFamily="2" charset="-52"/>
              </a:rPr>
              <a:t>Ковалев П.В.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Администратор – </a:t>
            </a:r>
            <a:r>
              <a:rPr lang="ru-RU" sz="1100" b="1" i="1" dirty="0">
                <a:latin typeface="Montserrat" panose="00000500000000000000" pitchFamily="2" charset="-52"/>
              </a:rPr>
              <a:t>Косенко А.В.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</p:txBody>
      </p:sp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0C3D6DBE-0544-6ACF-0BC1-50FC2F1FDA82}"/>
              </a:ext>
            </a:extLst>
          </p:cNvPr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90680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8DF679-FCF9-C4C7-C074-CC776A1EC1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47" b="3331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A144D28-B67F-FC63-CDDD-ACE5B5D3841B}"/>
              </a:ext>
            </a:extLst>
          </p:cNvPr>
          <p:cNvSpPr/>
          <p:nvPr/>
        </p:nvSpPr>
        <p:spPr>
          <a:xfrm rot="16200000">
            <a:off x="3442200" y="-3445087"/>
            <a:ext cx="2256716" cy="9146888"/>
          </a:xfrm>
          <a:prstGeom prst="rect">
            <a:avLst/>
          </a:prstGeom>
          <a:gradFill>
            <a:gsLst>
              <a:gs pos="17000">
                <a:srgbClr val="002060">
                  <a:alpha val="0"/>
                </a:srgbClr>
              </a:gs>
              <a:gs pos="40000">
                <a:srgbClr val="002060">
                  <a:alpha val="60000"/>
                </a:srgbClr>
              </a:gs>
              <a:gs pos="100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D224E6-F006-54A4-DAA2-9E307B5BB6A9}"/>
              </a:ext>
            </a:extLst>
          </p:cNvPr>
          <p:cNvSpPr/>
          <p:nvPr/>
        </p:nvSpPr>
        <p:spPr>
          <a:xfrm>
            <a:off x="431540" y="591530"/>
            <a:ext cx="4320697" cy="88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БЛАГОДАРИМ</a:t>
            </a:r>
          </a:p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ЗА ВНИМАНИЕ!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C122D8-0953-8224-B001-68D816AA6C0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64552" y="561268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17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FC0F586-A7F3-1DF0-DB03-AF4FCA62E5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2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A5E877A5-093A-F2E7-11F1-E39218D65930}"/>
              </a:ext>
            </a:extLst>
          </p:cNvPr>
          <p:cNvSpPr/>
          <p:nvPr/>
        </p:nvSpPr>
        <p:spPr>
          <a:xfrm>
            <a:off x="4362697" y="3007050"/>
            <a:ext cx="4439952" cy="144122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ACFC33B-5A75-317A-EFCD-022349B7DCB7}"/>
              </a:ext>
            </a:extLst>
          </p:cNvPr>
          <p:cNvSpPr/>
          <p:nvPr/>
        </p:nvSpPr>
        <p:spPr>
          <a:xfrm>
            <a:off x="4362697" y="1381766"/>
            <a:ext cx="4439951" cy="144122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6D716C3-B4C9-7494-A098-A0125B5613C7}"/>
              </a:ext>
            </a:extLst>
          </p:cNvPr>
          <p:cNvSpPr/>
          <p:nvPr/>
        </p:nvSpPr>
        <p:spPr>
          <a:xfrm>
            <a:off x="341313" y="3007050"/>
            <a:ext cx="3813683" cy="1441225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1313" y="1381766"/>
            <a:ext cx="3813683" cy="1441225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9467B52-0C83-CCAB-7A21-50CAA6D907B5}"/>
              </a:ext>
            </a:extLst>
          </p:cNvPr>
          <p:cNvSpPr/>
          <p:nvPr/>
        </p:nvSpPr>
        <p:spPr>
          <a:xfrm>
            <a:off x="341313" y="283885"/>
            <a:ext cx="8461376" cy="931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i="1" dirty="0">
                <a:latin typeface="Montserrat" panose="00000500000000000000" pitchFamily="2" charset="-52"/>
              </a:rPr>
              <a:t>СОСТАВ СБОРНОЙ КОМАНДЫ</a:t>
            </a:r>
          </a:p>
          <a:p>
            <a:pPr>
              <a:lnSpc>
                <a:spcPct val="80000"/>
              </a:lnSpc>
            </a:pPr>
            <a:r>
              <a:rPr lang="ru-RU" sz="2400" b="1" i="1" dirty="0">
                <a:latin typeface="Montserrat" panose="00000500000000000000" pitchFamily="2" charset="-52"/>
              </a:rPr>
              <a:t>В СПОРТИВНОМ СЕЗОНЕ 2023/2024</a:t>
            </a:r>
          </a:p>
          <a:p>
            <a:pPr>
              <a:lnSpc>
                <a:spcPct val="80000"/>
              </a:lnSpc>
            </a:pPr>
            <a:r>
              <a:rPr lang="ru-RU" sz="2000" i="1" dirty="0">
                <a:latin typeface="Montserrat" panose="00000500000000000000" pitchFamily="2" charset="-52"/>
              </a:rPr>
              <a:t>(женский состав)</a:t>
            </a:r>
            <a:endParaRPr lang="ru-RU" i="1" dirty="0">
              <a:latin typeface="Montserrat" panose="000005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E4AF10B-C5A9-15EF-C5D2-29DB583A77B6}"/>
              </a:ext>
            </a:extLst>
          </p:cNvPr>
          <p:cNvSpPr/>
          <p:nvPr/>
        </p:nvSpPr>
        <p:spPr>
          <a:xfrm>
            <a:off x="412535" y="1426715"/>
            <a:ext cx="38122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ОСНОВНОЙ СОСТАВ</a:t>
            </a:r>
          </a:p>
          <a:p>
            <a:r>
              <a:rPr lang="ru-RU" sz="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1. </a:t>
            </a:r>
            <a:r>
              <a:rPr lang="ru-RU" sz="1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Прокопьева К.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 (2000, Свердловская обл.)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2. </a:t>
            </a:r>
            <a:r>
              <a:rPr lang="ru-RU" sz="1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Кустова А. 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(1998, Магаданская обл.)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3. </a:t>
            </a:r>
            <a:r>
              <a:rPr lang="ru-RU" sz="1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Ибрагимова А. 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(2003, </a:t>
            </a:r>
            <a:r>
              <a:rPr lang="ru-RU" sz="1200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Респ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. Татарстан)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4. </a:t>
            </a:r>
            <a:r>
              <a:rPr lang="ru-RU" sz="1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Колясникова В. 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(2003, Магаданская обл.)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5. </a:t>
            </a:r>
            <a:r>
              <a:rPr lang="ru-RU" sz="1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Субботина А. 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(2004, Санкт-Петербург)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B95F426-0DE0-F121-BA32-A942A13C00E0}"/>
              </a:ext>
            </a:extLst>
          </p:cNvPr>
          <p:cNvSpPr/>
          <p:nvPr/>
        </p:nvSpPr>
        <p:spPr>
          <a:xfrm>
            <a:off x="417328" y="3066805"/>
            <a:ext cx="388263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ЮНИОРСКИЙ СОСТАВ</a:t>
            </a:r>
          </a:p>
          <a:p>
            <a:r>
              <a:rPr lang="ru-RU" sz="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1. </a:t>
            </a:r>
            <a:r>
              <a:rPr lang="ru-RU" sz="1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Кручинина К. 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(2004, Санкт-Петербург)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2. </a:t>
            </a:r>
            <a:r>
              <a:rPr lang="ru-RU" sz="1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Пискунова К. 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(2004, Свердловская обл.)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3. </a:t>
            </a:r>
            <a:r>
              <a:rPr lang="ru-RU" sz="1200" b="1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Римденок</a:t>
            </a:r>
            <a:r>
              <a:rPr lang="ru-RU" sz="1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В. 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(2006, Санкт-Петербург)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4. </a:t>
            </a:r>
            <a:r>
              <a:rPr lang="ru-RU" sz="1200" b="1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Марчукова</a:t>
            </a:r>
            <a:r>
              <a:rPr lang="ru-RU" sz="1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Т. 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(2007, Санкт-Петербург)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D9523EF-2286-7A54-11B4-A08C254424D8}"/>
              </a:ext>
            </a:extLst>
          </p:cNvPr>
          <p:cNvSpPr/>
          <p:nvPr/>
        </p:nvSpPr>
        <p:spPr>
          <a:xfrm>
            <a:off x="4432523" y="1426715"/>
            <a:ext cx="42820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Montserrat" panose="00000500000000000000" pitchFamily="2" charset="-52"/>
              </a:rPr>
              <a:t>РЕЗЕРВНЫЙ СОСТАВ</a:t>
            </a:r>
          </a:p>
          <a:p>
            <a:r>
              <a:rPr lang="ru-RU" sz="400" b="1" i="1" dirty="0">
                <a:latin typeface="Montserrat" panose="00000500000000000000" pitchFamily="2" charset="-52"/>
              </a:rPr>
              <a:t> 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1. </a:t>
            </a:r>
            <a:r>
              <a:rPr lang="ru-RU" sz="1200" b="1" i="1" dirty="0">
                <a:latin typeface="Montserrat" panose="00000500000000000000" pitchFamily="2" charset="-52"/>
              </a:rPr>
              <a:t>Каблукова К. </a:t>
            </a:r>
            <a:r>
              <a:rPr lang="ru-RU" sz="1200" i="1" dirty="0">
                <a:latin typeface="Montserrat" panose="00000500000000000000" pitchFamily="2" charset="-52"/>
              </a:rPr>
              <a:t>(1998, Московская обл.)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2. </a:t>
            </a:r>
            <a:r>
              <a:rPr lang="ru-RU" sz="1200" b="1" i="1" dirty="0">
                <a:latin typeface="Montserrat" panose="00000500000000000000" pitchFamily="2" charset="-52"/>
              </a:rPr>
              <a:t>Бородина А. </a:t>
            </a:r>
            <a:r>
              <a:rPr lang="ru-RU" sz="1200" i="1" dirty="0">
                <a:latin typeface="Montserrat" panose="00000500000000000000" pitchFamily="2" charset="-52"/>
              </a:rPr>
              <a:t>(2002, Московская обл.)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3. </a:t>
            </a:r>
            <a:r>
              <a:rPr lang="ru-RU" sz="1200" b="1" i="1" dirty="0">
                <a:latin typeface="Montserrat" panose="00000500000000000000" pitchFamily="2" charset="-52"/>
              </a:rPr>
              <a:t>Яковлева Л. </a:t>
            </a:r>
            <a:r>
              <a:rPr lang="ru-RU" sz="1200" i="1" dirty="0">
                <a:latin typeface="Montserrat" panose="00000500000000000000" pitchFamily="2" charset="-52"/>
              </a:rPr>
              <a:t>(2001, Москва)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9A7B1DB-6DDA-36FA-F07A-00A7BBF338D8}"/>
              </a:ext>
            </a:extLst>
          </p:cNvPr>
          <p:cNvSpPr/>
          <p:nvPr/>
        </p:nvSpPr>
        <p:spPr>
          <a:xfrm>
            <a:off x="4437315" y="3066805"/>
            <a:ext cx="423068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Montserrat" panose="00000500000000000000" pitchFamily="2" charset="-52"/>
              </a:rPr>
              <a:t>РЕЗЕРВНЫЙ ЮНИОРСКИЙ СОСТАВ</a:t>
            </a:r>
          </a:p>
          <a:p>
            <a:r>
              <a:rPr lang="ru-RU" sz="400" b="1" i="1" dirty="0">
                <a:latin typeface="Montserrat" panose="00000500000000000000" pitchFamily="2" charset="-52"/>
              </a:rPr>
              <a:t> 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1. </a:t>
            </a:r>
            <a:r>
              <a:rPr lang="ru-RU" sz="1200" b="1" i="1" dirty="0">
                <a:latin typeface="Montserrat" panose="00000500000000000000" pitchFamily="2" charset="-52"/>
              </a:rPr>
              <a:t>Иванова А. </a:t>
            </a:r>
            <a:r>
              <a:rPr lang="ru-RU" sz="1200" i="1" dirty="0">
                <a:latin typeface="Montserrat" panose="00000500000000000000" pitchFamily="2" charset="-52"/>
              </a:rPr>
              <a:t>(2007, Пермский край)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2. </a:t>
            </a:r>
            <a:r>
              <a:rPr lang="ru-RU" sz="1200" b="1" i="1" dirty="0" err="1">
                <a:latin typeface="Montserrat" panose="00000500000000000000" pitchFamily="2" charset="-52"/>
              </a:rPr>
              <a:t>Скоробогатых</a:t>
            </a:r>
            <a:r>
              <a:rPr lang="ru-RU" sz="1200" b="1" i="1" dirty="0">
                <a:latin typeface="Montserrat" panose="00000500000000000000" pitchFamily="2" charset="-52"/>
              </a:rPr>
              <a:t> Э. </a:t>
            </a:r>
            <a:r>
              <a:rPr lang="ru-RU" sz="1200" i="1" dirty="0">
                <a:latin typeface="Montserrat" panose="00000500000000000000" pitchFamily="2" charset="-52"/>
              </a:rPr>
              <a:t>(2008, Пермский край)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3. </a:t>
            </a:r>
            <a:r>
              <a:rPr lang="ru-RU" sz="1200" b="1" i="1" dirty="0">
                <a:latin typeface="Montserrat" panose="00000500000000000000" pitchFamily="2" charset="-52"/>
              </a:rPr>
              <a:t>Рогалева С. </a:t>
            </a:r>
            <a:r>
              <a:rPr lang="ru-RU" sz="1200" i="1" dirty="0">
                <a:latin typeface="Montserrat" panose="00000500000000000000" pitchFamily="2" charset="-52"/>
              </a:rPr>
              <a:t>(2008, Пермский край)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4. </a:t>
            </a:r>
            <a:r>
              <a:rPr lang="ru-RU" sz="1200" b="1" i="1" dirty="0">
                <a:latin typeface="Montserrat" panose="00000500000000000000" pitchFamily="2" charset="-52"/>
              </a:rPr>
              <a:t>Белякова А. </a:t>
            </a:r>
            <a:r>
              <a:rPr lang="ru-RU" sz="1200" i="1" dirty="0">
                <a:latin typeface="Montserrat" panose="00000500000000000000" pitchFamily="2" charset="-52"/>
              </a:rPr>
              <a:t>(2007, Республика Башкортостан)</a:t>
            </a:r>
          </a:p>
        </p:txBody>
      </p:sp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808AD502-11E8-4249-530A-2AC4FE48B459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8425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274161"/>
            <a:ext cx="9144000" cy="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37627" y="1131590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Montserrat" panose="00000500000000000000" pitchFamily="2" charset="-52"/>
              </a:rPr>
              <a:t>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427095" y="1131590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48DC98F-8F4A-38DB-798C-62BDA85428D4}"/>
              </a:ext>
            </a:extLst>
          </p:cNvPr>
          <p:cNvSpPr/>
          <p:nvPr/>
        </p:nvSpPr>
        <p:spPr>
          <a:xfrm>
            <a:off x="341313" y="283885"/>
            <a:ext cx="8461376" cy="68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ОРГАНИЗАЦИОННЫЙ ПЛАН ПОДГОТОВКИ</a:t>
            </a:r>
          </a:p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СБОРНОЙ КОМАНДЫ В СЕЗОНЕ 2023/2024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960CB984-544E-C40F-5592-BA1E21A7D834}"/>
              </a:ext>
            </a:extLst>
          </p:cNvPr>
          <p:cNvCxnSpPr/>
          <p:nvPr/>
        </p:nvCxnSpPr>
        <p:spPr>
          <a:xfrm>
            <a:off x="0" y="2979582"/>
            <a:ext cx="9144000" cy="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BD3CA9B2-99E8-8DAB-D16E-8C7C311248D3}"/>
              </a:ext>
            </a:extLst>
          </p:cNvPr>
          <p:cNvSpPr/>
          <p:nvPr/>
        </p:nvSpPr>
        <p:spPr>
          <a:xfrm>
            <a:off x="337627" y="2837011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Montserrat" panose="00000500000000000000" pitchFamily="2" charset="-52"/>
              </a:rPr>
              <a:t>3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F3A3446-E7AD-341C-7524-38843A064F48}"/>
              </a:ext>
            </a:extLst>
          </p:cNvPr>
          <p:cNvSpPr/>
          <p:nvPr/>
        </p:nvSpPr>
        <p:spPr>
          <a:xfrm>
            <a:off x="3658032" y="2837011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Montserrat" panose="00000500000000000000" pitchFamily="2" charset="-52"/>
              </a:rPr>
              <a:t>4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7AFA084-B238-961F-D895-4EB144EDF0FC}"/>
              </a:ext>
            </a:extLst>
          </p:cNvPr>
          <p:cNvSpPr/>
          <p:nvPr/>
        </p:nvSpPr>
        <p:spPr>
          <a:xfrm>
            <a:off x="341313" y="1510114"/>
            <a:ext cx="4998392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75308576-2891-30E0-20F6-FBCF737BF544}"/>
              </a:ext>
            </a:extLst>
          </p:cNvPr>
          <p:cNvSpPr/>
          <p:nvPr/>
        </p:nvSpPr>
        <p:spPr>
          <a:xfrm>
            <a:off x="5421412" y="1510114"/>
            <a:ext cx="3381276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B65171E7-13BC-EC29-9FBA-FD7898306086}"/>
              </a:ext>
            </a:extLst>
          </p:cNvPr>
          <p:cNvSpPr/>
          <p:nvPr/>
        </p:nvSpPr>
        <p:spPr>
          <a:xfrm>
            <a:off x="341314" y="3211323"/>
            <a:ext cx="3234400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34DD69C8-43B0-7BE6-D093-8DCA6C93E6B2}"/>
              </a:ext>
            </a:extLst>
          </p:cNvPr>
          <p:cNvSpPr/>
          <p:nvPr/>
        </p:nvSpPr>
        <p:spPr>
          <a:xfrm>
            <a:off x="3658032" y="3211323"/>
            <a:ext cx="5144656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66903" y="1471680"/>
            <a:ext cx="240642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МАЙ-ИЮЛЬ 2023</a:t>
            </a:r>
          </a:p>
          <a:p>
            <a:r>
              <a:rPr lang="ru-RU" sz="400" i="1" dirty="0">
                <a:latin typeface="Montserrat" panose="00000500000000000000" pitchFamily="2" charset="-52"/>
              </a:rPr>
              <a:t>  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10-19.05 – ТМ (оз. Круглое)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15.05 – ЭКО (Москва)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28.05-11.06 – ТМ (Сочи, Юг-спорт)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19-30.06 – ТМ (Ю.-Сахалинск)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03-08.07 – КР 1, 2 этап (Н. Тагил)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605714" y="3176186"/>
            <a:ext cx="353903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ЯНВАРЬ-МАРТ 2024</a:t>
            </a:r>
          </a:p>
          <a:p>
            <a:r>
              <a:rPr lang="ru-RU" sz="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 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09-17.01 – ТМ (Чайковский)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17-22.01 – КР (Н. Тагил)</a:t>
            </a:r>
          </a:p>
          <a:p>
            <a:r>
              <a:rPr lang="ru-RU" sz="1000" i="1" dirty="0">
                <a:solidFill>
                  <a:srgbClr val="FF0000"/>
                </a:solidFill>
                <a:latin typeface="Montserrat" panose="00000500000000000000" pitchFamily="2" charset="-52"/>
              </a:rPr>
              <a:t>26.01-06.02 – ТМ (Алмата) - не состоялось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02-06.02 – ТМ (Чайковский)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10-19.02 – Спартакиада сильнейших (Н. Тагил)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25-28.02 – МС «Медная гора» (Н. Тагил)</a:t>
            </a:r>
          </a:p>
          <a:p>
            <a:endParaRPr lang="ru-RU" sz="1000" i="1" dirty="0">
              <a:latin typeface="Montserrat" panose="00000500000000000000" pitchFamily="2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66903" y="3176186"/>
            <a:ext cx="289534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АВГУСТ-ОКТЯБРЬ 2023</a:t>
            </a:r>
          </a:p>
          <a:p>
            <a:r>
              <a:rPr lang="ru-RU" sz="400" i="1" dirty="0">
                <a:latin typeface="Montserrat" panose="00000500000000000000" pitchFamily="2" charset="-52"/>
              </a:rPr>
              <a:t> </a:t>
            </a:r>
            <a:endParaRPr lang="ru-RU" sz="400" b="1" i="1" dirty="0">
              <a:solidFill>
                <a:srgbClr val="002060"/>
              </a:solidFill>
              <a:latin typeface="Montserrat" panose="00000500000000000000" pitchFamily="2" charset="-52"/>
            </a:endParaRPr>
          </a:p>
          <a:p>
            <a:r>
              <a:rPr lang="ru-RU" sz="1000" i="1" dirty="0">
                <a:latin typeface="Montserrat" panose="00000500000000000000" pitchFamily="2" charset="-52"/>
              </a:rPr>
              <a:t>07-13.08 – ТМ (Н. Тагил)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14-15.08 – ТМ (Пермь, труба)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15-24.08 – ТМ (Чайковский)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22.08 – ЭКО (Чайковский)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30.08-04.09 – КР 3,4 этап (Чайковский)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08-25.09 – ТМ (Алмата)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25.09-01.10  – ЧР (Сочи)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09-18.10 – ТМ (Сочи Юг спорт)</a:t>
            </a:r>
          </a:p>
          <a:p>
            <a:endParaRPr lang="ru-RU" sz="1000" b="1" i="1" dirty="0">
              <a:latin typeface="Montserrat" panose="00000500000000000000" pitchFamily="2" charset="-52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C31C6CA-8407-40A2-62FE-B819C394153D}"/>
              </a:ext>
            </a:extLst>
          </p:cNvPr>
          <p:cNvSpPr/>
          <p:nvPr/>
        </p:nvSpPr>
        <p:spPr>
          <a:xfrm>
            <a:off x="5352870" y="1470765"/>
            <a:ext cx="3044423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НОЯБРЬ-ДЕКАБРЬ 2023</a:t>
            </a:r>
          </a:p>
          <a:p>
            <a:r>
              <a:rPr lang="ru-RU" sz="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 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01-14.11 – ТМ (Сочи, Красная поляна)</a:t>
            </a:r>
          </a:p>
          <a:p>
            <a:r>
              <a:rPr lang="ru-RU" sz="1000" i="1" dirty="0">
                <a:solidFill>
                  <a:srgbClr val="FF0000"/>
                </a:solidFill>
                <a:latin typeface="Montserrat" panose="00000500000000000000" pitchFamily="2" charset="-52"/>
              </a:rPr>
              <a:t>23-29.11 – ТМ (Н. Тагил) – смещено на 4 дня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29.11-04.12 – КР (Н. Тагил)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04-11.12 – МС «</a:t>
            </a:r>
            <a:r>
              <a:rPr lang="ru-RU" sz="1000" b="1" i="1" dirty="0" err="1">
                <a:latin typeface="Montserrat" panose="00000500000000000000" pitchFamily="2" charset="-52"/>
              </a:rPr>
              <a:t>Металлинвест</a:t>
            </a:r>
            <a:r>
              <a:rPr lang="ru-RU" sz="1000" b="1" i="1" dirty="0">
                <a:latin typeface="Montserrat" panose="00000500000000000000" pitchFamily="2" charset="-52"/>
              </a:rPr>
              <a:t>» (Н. Тагил)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13-18.12 – КР (Чайковский)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21-29.12 – ТМ (Алматы)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A97B739-DBF0-5BAC-9B7D-E26ED9919F5C}"/>
              </a:ext>
            </a:extLst>
          </p:cNvPr>
          <p:cNvSpPr/>
          <p:nvPr/>
        </p:nvSpPr>
        <p:spPr>
          <a:xfrm>
            <a:off x="2583292" y="1717699"/>
            <a:ext cx="265810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i="1" dirty="0">
                <a:latin typeface="Montserrat" panose="00000500000000000000" pitchFamily="2" charset="-52"/>
              </a:rPr>
              <a:t>11.07 - ТМ (Пермь, труба)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11-22.07 – ТМ (Чайковский)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19.07 – ЭКО (Чайковский)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22.07 – ТМ (Пермь, труба)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27-31.07 – МС «Горный орел» (Сочи)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B25C8FB-C12C-8355-11D4-2460A51E39FA}"/>
              </a:ext>
            </a:extLst>
          </p:cNvPr>
          <p:cNvSpPr/>
          <p:nvPr/>
        </p:nvSpPr>
        <p:spPr>
          <a:xfrm>
            <a:off x="6905925" y="3422282"/>
            <a:ext cx="223807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>
                <a:latin typeface="Montserrat" panose="00000500000000000000" pitchFamily="2" charset="-52"/>
              </a:rPr>
              <a:t>03-07.03 – ТМ (Чайковский)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05.03 – ЭКО (Чайковский)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12-19.03 – ЧР (Н. Тагил)</a:t>
            </a:r>
          </a:p>
          <a:p>
            <a:r>
              <a:rPr lang="ru-RU" sz="1000" b="1" i="1" dirty="0">
                <a:latin typeface="Montserrat" panose="00000500000000000000" pitchFamily="2" charset="-52"/>
              </a:rPr>
              <a:t>19-24.03 – ФКР (Н. Тагил)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28-29.03 – УМО (Москва)</a:t>
            </a:r>
          </a:p>
        </p:txBody>
      </p:sp>
    </p:spTree>
    <p:extLst>
      <p:ext uri="{BB962C8B-B14F-4D97-AF65-F5344CB8AC3E}">
        <p14:creationId xmlns:p14="http://schemas.microsoft.com/office/powerpoint/2010/main" val="1214835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5E105AB6-A0D9-62D4-6B39-79D473265E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" r="48267"/>
          <a:stretch/>
        </p:blipFill>
        <p:spPr bwMode="auto">
          <a:xfrm>
            <a:off x="5269578" y="0"/>
            <a:ext cx="3870429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F4F2C76-AA47-639B-E939-E72F6C52EED0}"/>
              </a:ext>
            </a:extLst>
          </p:cNvPr>
          <p:cNvSpPr/>
          <p:nvPr/>
        </p:nvSpPr>
        <p:spPr>
          <a:xfrm rot="10800000">
            <a:off x="-8" y="-6"/>
            <a:ext cx="6822257" cy="5143501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51604">
                <a:srgbClr val="002060"/>
              </a:gs>
              <a:gs pos="22000">
                <a:srgbClr val="002060"/>
              </a:gs>
              <a:gs pos="100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319312"/>
              </p:ext>
            </p:extLst>
          </p:nvPr>
        </p:nvGraphicFramePr>
        <p:xfrm>
          <a:off x="269809" y="2211710"/>
          <a:ext cx="5112281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1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6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Выйти на средний уровень длины прыжка 92% от HS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Повысить уровень силовой, технической и координационной подготовленности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Снизить жировой компонент до уровня модельных характеристик (11%)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Успешное выступление на ЧР и МС «Кубок медной горы», Спартакиада сильнейших и ПР 2024 года (реализовать накопленный потенциал)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E3EE675-9D9B-10ED-C694-DE634C1F5383}"/>
              </a:ext>
            </a:extLst>
          </p:cNvPr>
          <p:cNvSpPr/>
          <p:nvPr/>
        </p:nvSpPr>
        <p:spPr>
          <a:xfrm>
            <a:off x="341313" y="1157564"/>
            <a:ext cx="8461376" cy="88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ЗАДАЧИ НА СЕЗОН</a:t>
            </a:r>
          </a:p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2023/2024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3117D8-4A10-A29C-C9C7-BCAE6D39E6C5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9965" y="199599"/>
            <a:ext cx="638200" cy="638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952A5E-045C-73A5-FA94-8CBD5CFC6EAE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55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E664822-3622-2D18-A848-F99104D8DAF9}"/>
              </a:ext>
            </a:extLst>
          </p:cNvPr>
          <p:cNvSpPr/>
          <p:nvPr/>
        </p:nvSpPr>
        <p:spPr>
          <a:xfrm rot="16200000">
            <a:off x="3476390" y="-3479278"/>
            <a:ext cx="2188336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FF1D0A9-3063-6803-FFAE-5E259F722CBC}"/>
              </a:ext>
            </a:extLst>
          </p:cNvPr>
          <p:cNvSpPr/>
          <p:nvPr/>
        </p:nvSpPr>
        <p:spPr>
          <a:xfrm>
            <a:off x="341313" y="477504"/>
            <a:ext cx="8461376" cy="63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ДИНАМИКА РЕЗУЛЬТАТОВ ЭКО</a:t>
            </a:r>
          </a:p>
          <a:p>
            <a:pPr algn="ctr">
              <a:lnSpc>
                <a:spcPct val="80000"/>
              </a:lnSpc>
            </a:pPr>
            <a:r>
              <a:rPr lang="ru-RU" sz="2000" i="1" dirty="0">
                <a:solidFill>
                  <a:schemeClr val="bg1"/>
                </a:solidFill>
                <a:latin typeface="Montserrat" panose="00000500000000000000" pitchFamily="2" charset="-52"/>
              </a:rPr>
              <a:t>(среднее по команде 2023-2024) 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AF3DE63-276A-1733-78D4-B7C07BB1DD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748495"/>
              </p:ext>
            </p:extLst>
          </p:nvPr>
        </p:nvGraphicFramePr>
        <p:xfrm>
          <a:off x="322150" y="1311610"/>
          <a:ext cx="8496816" cy="35367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48910">
                  <a:extLst>
                    <a:ext uri="{9D8B030D-6E8A-4147-A177-3AD203B41FA5}">
                      <a16:colId xmlns:a16="http://schemas.microsoft.com/office/drawing/2014/main" val="442782047"/>
                    </a:ext>
                  </a:extLst>
                </a:gridCol>
                <a:gridCol w="576558">
                  <a:extLst>
                    <a:ext uri="{9D8B030D-6E8A-4147-A177-3AD203B41FA5}">
                      <a16:colId xmlns:a16="http://schemas.microsoft.com/office/drawing/2014/main" val="2396221719"/>
                    </a:ext>
                  </a:extLst>
                </a:gridCol>
                <a:gridCol w="576558">
                  <a:extLst>
                    <a:ext uri="{9D8B030D-6E8A-4147-A177-3AD203B41FA5}">
                      <a16:colId xmlns:a16="http://schemas.microsoft.com/office/drawing/2014/main" val="3027509223"/>
                    </a:ext>
                  </a:extLst>
                </a:gridCol>
                <a:gridCol w="576558">
                  <a:extLst>
                    <a:ext uri="{9D8B030D-6E8A-4147-A177-3AD203B41FA5}">
                      <a16:colId xmlns:a16="http://schemas.microsoft.com/office/drawing/2014/main" val="3342893692"/>
                    </a:ext>
                  </a:extLst>
                </a:gridCol>
                <a:gridCol w="576558">
                  <a:extLst>
                    <a:ext uri="{9D8B030D-6E8A-4147-A177-3AD203B41FA5}">
                      <a16:colId xmlns:a16="http://schemas.microsoft.com/office/drawing/2014/main" val="592921924"/>
                    </a:ext>
                  </a:extLst>
                </a:gridCol>
                <a:gridCol w="576558">
                  <a:extLst>
                    <a:ext uri="{9D8B030D-6E8A-4147-A177-3AD203B41FA5}">
                      <a16:colId xmlns:a16="http://schemas.microsoft.com/office/drawing/2014/main" val="1358938141"/>
                    </a:ext>
                  </a:extLst>
                </a:gridCol>
                <a:gridCol w="576558">
                  <a:extLst>
                    <a:ext uri="{9D8B030D-6E8A-4147-A177-3AD203B41FA5}">
                      <a16:colId xmlns:a16="http://schemas.microsoft.com/office/drawing/2014/main" val="1157184023"/>
                    </a:ext>
                  </a:extLst>
                </a:gridCol>
                <a:gridCol w="576558">
                  <a:extLst>
                    <a:ext uri="{9D8B030D-6E8A-4147-A177-3AD203B41FA5}">
                      <a16:colId xmlns:a16="http://schemas.microsoft.com/office/drawing/2014/main" val="2690447352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917787601"/>
                    </a:ext>
                  </a:extLst>
                </a:gridCol>
              </a:tblGrid>
              <a:tr h="2461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11.12.2022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18.02.2023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16.05.2023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19.07.2023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22.08.2023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  <a:latin typeface="Montserrat" panose="00000500000000000000" pitchFamily="2" charset="-52"/>
                        </a:rPr>
                        <a:t>13.10.2023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02.11.2023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05.03.2024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123162"/>
                  </a:ext>
                </a:extLst>
              </a:tr>
              <a:tr h="1557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Морфологические показатели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05295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Вес (кг)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53,2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53,6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54,1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52,3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49,7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52,6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52,5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49,9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9196722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Рост (см)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165,9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165,1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165,4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165,9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164,9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166,3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165,3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165,6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145806"/>
                  </a:ext>
                </a:extLst>
              </a:tr>
              <a:tr h="1557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Индекс массы тела (м/кг</a:t>
                      </a:r>
                      <a:r>
                        <a:rPr lang="ru-RU" sz="800" u="none" strike="noStrike" baseline="30000"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19,3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19,7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19,0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18,2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19,2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18,1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822907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Мышечный компонент (%)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48,1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44,6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49,0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45,3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45,3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45,7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47,3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905329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Мышечный компонент (кг)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25,5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23,8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26,5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23,6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22,5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24,0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24,1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23,6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497401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Жировой компонент (%)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16,8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15,2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17,0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16,5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13,2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252863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Жировой компонент (кг)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9,2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9,6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8,4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7,7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243027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Объем тела (у.е.)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3,8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3,7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160501"/>
                  </a:ext>
                </a:extLst>
              </a:tr>
              <a:tr h="1557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Сила мышц ног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019374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Средняя макс. относит сила мышц ног (</a:t>
                      </a:r>
                      <a:r>
                        <a:rPr lang="ru-RU" sz="800" u="none" strike="noStrike" dirty="0" err="1">
                          <a:effectLst/>
                          <a:latin typeface="Montserrat" panose="00000500000000000000" pitchFamily="2" charset="-52"/>
                        </a:rPr>
                        <a:t>разгиб+сгибатели</a:t>
                      </a:r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) (N-м/кг)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2,5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2,4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2,3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5745031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Средняя макс. относит сила мышц ног (разгибатели) (N-м/кг)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3,1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3,4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794565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Средняя макс. относит сила мышц ног (сгибатели) (N-м/кг)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1,6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1,7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1,8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48424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Отношение сгибатели/разгибатели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0,5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0,5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0,5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0,5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0,5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0,5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0,6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0,5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471351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Отношение правая/левая нога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0,9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0,8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1,0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51018"/>
                  </a:ext>
                </a:extLst>
              </a:tr>
              <a:tr h="1557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Мощность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1291063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Максимальная мощность мышц в прыжке вверх из приседа (Вт/кг)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42,3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49,4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44,0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44,0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49,8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345574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Максимальная мощность мышц в прыжке вверх без рук (Вт/кг)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46,4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46,9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46,6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40,8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43,5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45,1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99986"/>
                  </a:ext>
                </a:extLst>
              </a:tr>
              <a:tr h="2544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Максимальная мощность мышц в прыжке в полной координации (Вт/кг)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47,6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46,4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44,3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45,8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42,4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47,1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49,2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48,3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440361"/>
                  </a:ext>
                </a:extLst>
              </a:tr>
              <a:tr h="1557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Координационная подготовленность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919031"/>
                  </a:ext>
                </a:extLst>
              </a:tr>
              <a:tr h="140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Индекс </a:t>
                      </a:r>
                      <a:r>
                        <a:rPr lang="ru-RU" sz="800" u="none" strike="noStrike" dirty="0" err="1">
                          <a:effectLst/>
                          <a:latin typeface="Montserrat" panose="00000500000000000000" pitchFamily="2" charset="-52"/>
                        </a:rPr>
                        <a:t>координацинной</a:t>
                      </a:r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 подготовленности (</a:t>
                      </a:r>
                      <a:r>
                        <a:rPr lang="ru-RU" sz="800" u="none" strike="noStrike" dirty="0" err="1">
                          <a:effectLst/>
                          <a:latin typeface="Montserrat" panose="00000500000000000000" pitchFamily="2" charset="-52"/>
                        </a:rPr>
                        <a:t>стабилан</a:t>
                      </a:r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, у.е.)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62,3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62,9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62,2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62,5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Montserrat" panose="00000500000000000000" pitchFamily="2" charset="-52"/>
                        </a:rPr>
                        <a:t>67,2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65,4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Montserrat" panose="00000500000000000000" pitchFamily="2" charset="-52"/>
                        </a:rPr>
                        <a:t>57,0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129116"/>
                  </a:ext>
                </a:extLst>
              </a:tr>
              <a:tr h="1557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Montserrat" panose="00000500000000000000" pitchFamily="2" charset="-52"/>
                        </a:rPr>
                        <a:t>Интегральный показатель физической подготовленности (у.е.)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62,8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59,4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57,4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62,4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58,5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49,9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56,9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57,0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3789" marR="3789" marT="3789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4398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808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E92446-D9C3-3BCA-9B13-D017ED6B1AB7}"/>
              </a:ext>
            </a:extLst>
          </p:cNvPr>
          <p:cNvSpPr/>
          <p:nvPr/>
        </p:nvSpPr>
        <p:spPr>
          <a:xfrm rot="16200000">
            <a:off x="3476390" y="-3479278"/>
            <a:ext cx="2188336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574297-0565-2343-FDD6-788BD4F8CDED}"/>
              </a:ext>
            </a:extLst>
          </p:cNvPr>
          <p:cNvSpPr/>
          <p:nvPr/>
        </p:nvSpPr>
        <p:spPr>
          <a:xfrm>
            <a:off x="341313" y="477504"/>
            <a:ext cx="8461376" cy="6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СРАВНИТЕЛЬНЫЕ ПОКАЗАТЕЛИ НАГРУЗОК</a:t>
            </a:r>
          </a:p>
          <a:p>
            <a:pPr algn="ctr">
              <a:lnSpc>
                <a:spcPct val="80000"/>
              </a:lnSpc>
            </a:pP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(среднее по команде) в сезоне 2023-2024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C3AACB-D398-1A33-9456-431F8A98F0A7}"/>
              </a:ext>
            </a:extLst>
          </p:cNvPr>
          <p:cNvSpPr txBox="1"/>
          <p:nvPr/>
        </p:nvSpPr>
        <p:spPr>
          <a:xfrm>
            <a:off x="341313" y="1819003"/>
            <a:ext cx="3375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latin typeface="Montserrat" panose="00000500000000000000" pitchFamily="2" charset="-52"/>
              </a:rPr>
              <a:t>ОБЩИЕ ПОКАЗАТЕЛИ ТП</a:t>
            </a:r>
            <a:endParaRPr lang="ru-RU" b="1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4D269CE0-61F8-99ED-C2F8-74C804347F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382518"/>
              </p:ext>
            </p:extLst>
          </p:nvPr>
        </p:nvGraphicFramePr>
        <p:xfrm>
          <a:off x="431540" y="2181053"/>
          <a:ext cx="8371148" cy="2179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6536">
                  <a:extLst>
                    <a:ext uri="{9D8B030D-6E8A-4147-A177-3AD203B41FA5}">
                      <a16:colId xmlns:a16="http://schemas.microsoft.com/office/drawing/2014/main" val="3311454681"/>
                    </a:ext>
                  </a:extLst>
                </a:gridCol>
                <a:gridCol w="1623495">
                  <a:extLst>
                    <a:ext uri="{9D8B030D-6E8A-4147-A177-3AD203B41FA5}">
                      <a16:colId xmlns:a16="http://schemas.microsoft.com/office/drawing/2014/main" val="4194331145"/>
                    </a:ext>
                  </a:extLst>
                </a:gridCol>
                <a:gridCol w="1522027">
                  <a:extLst>
                    <a:ext uri="{9D8B030D-6E8A-4147-A177-3AD203B41FA5}">
                      <a16:colId xmlns:a16="http://schemas.microsoft.com/office/drawing/2014/main" val="1422884324"/>
                    </a:ext>
                  </a:extLst>
                </a:gridCol>
                <a:gridCol w="1319090">
                  <a:extLst>
                    <a:ext uri="{9D8B030D-6E8A-4147-A177-3AD203B41FA5}">
                      <a16:colId xmlns:a16="http://schemas.microsoft.com/office/drawing/2014/main" val="2247575025"/>
                    </a:ext>
                  </a:extLst>
                </a:gridCol>
              </a:tblGrid>
              <a:tr h="81908">
                <a:tc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факт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план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%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5021864"/>
                  </a:ext>
                </a:extLst>
              </a:tr>
              <a:tr h="81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Тренировочные дни (кол-во)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242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235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103%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94035"/>
                  </a:ext>
                </a:extLst>
              </a:tr>
              <a:tr h="81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Занятия (кол-во)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444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490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91%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951548"/>
                  </a:ext>
                </a:extLst>
              </a:tr>
              <a:tr h="81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Дни перелетов/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перездов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(кол-во)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36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33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107%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5298765"/>
                  </a:ext>
                </a:extLst>
              </a:tr>
              <a:tr h="81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Дни пропусков по </a:t>
                      </a:r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болезни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(кол-во)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0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0282174"/>
                  </a:ext>
                </a:extLst>
              </a:tr>
              <a:tr h="81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Дни соревнований + квалификаций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32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24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136%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132373"/>
                  </a:ext>
                </a:extLst>
              </a:tr>
              <a:tr h="81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Дни контрольных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47%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619866"/>
                  </a:ext>
                </a:extLst>
              </a:tr>
              <a:tr h="81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Тренировочное время (часы)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797:38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847:37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94%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760812"/>
                  </a:ext>
                </a:extLst>
              </a:tr>
              <a:tr h="81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Часы ФП 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553:52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586:34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94%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342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Часы ТТП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243:45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261:03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93%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82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8623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270D9FC-630A-390E-C197-5D78A85FEBD9}"/>
              </a:ext>
            </a:extLst>
          </p:cNvPr>
          <p:cNvSpPr/>
          <p:nvPr/>
        </p:nvSpPr>
        <p:spPr>
          <a:xfrm rot="16200000">
            <a:off x="3476390" y="-3479278"/>
            <a:ext cx="2188336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634493C-D173-EA0A-3C4E-72217524E211}"/>
              </a:ext>
            </a:extLst>
          </p:cNvPr>
          <p:cNvSpPr/>
          <p:nvPr/>
        </p:nvSpPr>
        <p:spPr>
          <a:xfrm>
            <a:off x="341313" y="477504"/>
            <a:ext cx="8461376" cy="6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СРАВНИТЕЛЬНЫЕ ПОКАЗАТЕЛИ НАГРУЗОК</a:t>
            </a:r>
          </a:p>
          <a:p>
            <a:pPr algn="ctr">
              <a:lnSpc>
                <a:spcPct val="80000"/>
              </a:lnSpc>
            </a:pP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(среднее по команде) в сезоне 2023-2024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094570D8-D8C1-D694-B8AE-AEF7107A4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100630"/>
              </p:ext>
            </p:extLst>
          </p:nvPr>
        </p:nvGraphicFramePr>
        <p:xfrm>
          <a:off x="341313" y="1484196"/>
          <a:ext cx="8461375" cy="3162525"/>
        </p:xfrm>
        <a:graphic>
          <a:graphicData uri="http://schemas.openxmlformats.org/drawingml/2006/table">
            <a:tbl>
              <a:tblPr/>
              <a:tblGrid>
                <a:gridCol w="1086023">
                  <a:extLst>
                    <a:ext uri="{9D8B030D-6E8A-4147-A177-3AD203B41FA5}">
                      <a16:colId xmlns:a16="http://schemas.microsoft.com/office/drawing/2014/main" val="2453308774"/>
                    </a:ext>
                  </a:extLst>
                </a:gridCol>
                <a:gridCol w="4827644">
                  <a:extLst>
                    <a:ext uri="{9D8B030D-6E8A-4147-A177-3AD203B41FA5}">
                      <a16:colId xmlns:a16="http://schemas.microsoft.com/office/drawing/2014/main" val="3533735424"/>
                    </a:ext>
                  </a:extLst>
                </a:gridCol>
                <a:gridCol w="584673">
                  <a:extLst>
                    <a:ext uri="{9D8B030D-6E8A-4147-A177-3AD203B41FA5}">
                      <a16:colId xmlns:a16="http://schemas.microsoft.com/office/drawing/2014/main" val="2951213468"/>
                    </a:ext>
                  </a:extLst>
                </a:gridCol>
                <a:gridCol w="719547">
                  <a:extLst>
                    <a:ext uri="{9D8B030D-6E8A-4147-A177-3AD203B41FA5}">
                      <a16:colId xmlns:a16="http://schemas.microsoft.com/office/drawing/2014/main" val="2115546026"/>
                    </a:ext>
                  </a:extLst>
                </a:gridCol>
                <a:gridCol w="695605">
                  <a:extLst>
                    <a:ext uri="{9D8B030D-6E8A-4147-A177-3AD203B41FA5}">
                      <a16:colId xmlns:a16="http://schemas.microsoft.com/office/drawing/2014/main" val="102947747"/>
                    </a:ext>
                  </a:extLst>
                </a:gridCol>
                <a:gridCol w="547883">
                  <a:extLst>
                    <a:ext uri="{9D8B030D-6E8A-4147-A177-3AD203B41FA5}">
                      <a16:colId xmlns:a16="http://schemas.microsoft.com/office/drawing/2014/main" val="1523490653"/>
                    </a:ext>
                  </a:extLst>
                </a:gridCol>
              </a:tblGrid>
              <a:tr h="82098"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СЕЗОН 23/24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7873922"/>
                  </a:ext>
                </a:extLst>
              </a:tr>
              <a:tr h="82098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факт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план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25578"/>
                  </a:ext>
                </a:extLst>
              </a:tr>
              <a:tr h="8209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Аэробная направленность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Бег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128:53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121:54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106%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811852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Спортивные игры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31:38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53:43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59%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829505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Прочие виды циклических работ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08:15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17:04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48%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66979"/>
                  </a:ext>
                </a:extLst>
              </a:tr>
              <a:tr h="8209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Скоростно-силовая направленность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Спринт ( до 20 сек. )     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(отрезки)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121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172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71%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96774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Прыжки   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(подходы)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5545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3325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167%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035392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Специф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. прыжковые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упр-ия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(имитационные)                                          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53:29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60:39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88%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863051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Специф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. прыжковые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упр-ия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(на тренажерах)                                           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45:14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60:39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75%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5556"/>
                  </a:ext>
                </a:extLst>
              </a:tr>
              <a:tr h="82098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Силовая подготовка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Пресс, спина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(кол-во)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11948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9874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121%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648549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Стабилизация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31:24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52:42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60%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1319279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Штанга      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(кол-во кг)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150009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0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6062501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Общий объем силовых работ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b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43:19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36:59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117%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7318657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Max F            </a:t>
                      </a:r>
                      <a:r>
                        <a:rPr lang="en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  </a:t>
                      </a:r>
                      <a:r>
                        <a:rPr lang="en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(90% 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от ПМ, ~5 </a:t>
                      </a:r>
                      <a:r>
                        <a:rPr lang="ru-RU" sz="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повт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., жимовое усилие, низкий темп)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(подходы)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250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169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148%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626741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Взрывная </a:t>
                      </a:r>
                      <a:r>
                        <a:rPr lang="e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F   </a:t>
                      </a:r>
                      <a:r>
                        <a:rPr lang="en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(60-80% 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от ПМ, ~6 </a:t>
                      </a:r>
                      <a:r>
                        <a:rPr lang="ru-RU" sz="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повт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., </a:t>
                      </a:r>
                      <a:r>
                        <a:rPr lang="ru-RU" sz="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взрывн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. усилие, низкий темп)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(подходы)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403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303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133%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536296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Быстрая </a:t>
                      </a:r>
                      <a:r>
                        <a:rPr lang="e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F      </a:t>
                      </a:r>
                      <a:r>
                        <a:rPr lang="en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(30-50% 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от ПМ, ~8 </a:t>
                      </a:r>
                      <a:r>
                        <a:rPr lang="ru-RU" sz="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повт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., </a:t>
                      </a:r>
                      <a:r>
                        <a:rPr lang="ru-RU" sz="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взрывн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. усилие, высокий темп)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(подходы)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78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134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58%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451294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Гипертрофия 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(70-85% от ПМ, ~8-12 </a:t>
                      </a:r>
                      <a:r>
                        <a:rPr lang="ru-RU" sz="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повт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., до отказа, жимовое усилие, </a:t>
                      </a:r>
                      <a:r>
                        <a:rPr lang="ru-RU" sz="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средн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./высокий темп)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(подходы)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136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66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207%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701767"/>
                  </a:ext>
                </a:extLst>
              </a:tr>
              <a:tr h="8209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Техническая п-ка (Трамплин </a:t>
                      </a:r>
                      <a:r>
                        <a:rPr lang="en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HS 40-70) 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(прыжки)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110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99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111%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951804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Техническая п-ка (Трамплин </a:t>
                      </a:r>
                      <a:r>
                        <a:rPr lang="en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HS 90-105) 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(прыжки)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340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264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129%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902499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Техническая п-ка (Трамплин </a:t>
                      </a:r>
                      <a:r>
                        <a:rPr lang="e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HS 120-140) 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(прыжки)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131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237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55%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618216"/>
                  </a:ext>
                </a:extLst>
              </a:tr>
              <a:tr h="8209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Координационная подготовка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Акробатика в зале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34:37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15:13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227%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822065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Координация, в движении, ролики, лесенка и т.п.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31:46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57:11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56%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471293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Баланс, упр. на нестабильной поверхности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16:13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71:21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23%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513859"/>
                  </a:ext>
                </a:extLst>
              </a:tr>
              <a:tr h="820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Тренировочные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восстан.средства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ОРУ (тонизация), разминка/заминка, упр. до легкого утомления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101:38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77:25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131%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465559"/>
                  </a:ext>
                </a:extLst>
              </a:tr>
              <a:tr h="82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Растяжка,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стрейчинг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и т.п. 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0" i="1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(время)</a:t>
                      </a:r>
                    </a:p>
                  </a:txBody>
                  <a:tcPr marL="4581" marR="4581" marT="4581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96:52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81:05</a:t>
                      </a:r>
                    </a:p>
                  </a:txBody>
                  <a:tcPr marL="4581" marR="4581" marT="458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</a:rPr>
                        <a:t>119%</a:t>
                      </a:r>
                    </a:p>
                  </a:txBody>
                  <a:tcPr marL="4581" marR="4581" marT="4581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6330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5280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CB74FC-E545-F534-010B-9CC0980112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6"/>
          <a:stretch/>
        </p:blipFill>
        <p:spPr>
          <a:xfrm>
            <a:off x="0" y="0"/>
            <a:ext cx="4039152" cy="25717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DD6F05-B53B-F06E-216B-A9E0C6DE30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3" r="6758"/>
          <a:stretch/>
        </p:blipFill>
        <p:spPr>
          <a:xfrm>
            <a:off x="-2306" y="2571750"/>
            <a:ext cx="4039152" cy="25717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D91C6BE-3945-DB0C-64D1-6826529C3C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1" r="33273"/>
          <a:stretch/>
        </p:blipFill>
        <p:spPr>
          <a:xfrm>
            <a:off x="6237185" y="0"/>
            <a:ext cx="2906815" cy="51435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DBA558E-F2C3-EBA0-E316-C2840003F84C}"/>
              </a:ext>
            </a:extLst>
          </p:cNvPr>
          <p:cNvSpPr/>
          <p:nvPr/>
        </p:nvSpPr>
        <p:spPr>
          <a:xfrm>
            <a:off x="4036847" y="0"/>
            <a:ext cx="4090545" cy="5143500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44000">
                <a:srgbClr val="002060"/>
              </a:gs>
              <a:gs pos="31000">
                <a:srgbClr val="002060">
                  <a:alpha val="78000"/>
                </a:srgbClr>
              </a:gs>
              <a:gs pos="100000">
                <a:srgbClr val="00206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3C1879-D713-7F6D-640C-2C92629AB30B}"/>
              </a:ext>
            </a:extLst>
          </p:cNvPr>
          <p:cNvSpPr txBox="1"/>
          <p:nvPr/>
        </p:nvSpPr>
        <p:spPr>
          <a:xfrm>
            <a:off x="4163330" y="1037398"/>
            <a:ext cx="35035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РЕЗУЛЬТАТЫ</a:t>
            </a:r>
            <a:endParaRPr lang="ru-RU" sz="14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международных соревнований</a:t>
            </a:r>
          </a:p>
          <a:p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«Кубок </a:t>
            </a:r>
            <a:r>
              <a:rPr lang="ru-RU" sz="1400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Металлинвест</a:t>
            </a:r>
            <a:r>
              <a:rPr lang="ru-RU" sz="1400" i="1" dirty="0">
                <a:solidFill>
                  <a:schemeClr val="bg1"/>
                </a:solidFill>
                <a:latin typeface="Montserrat" panose="00000500000000000000" pitchFamily="2" charset="-52"/>
              </a:rPr>
              <a:t>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384EBF-88F7-1057-0A09-BA40CE986763}"/>
              </a:ext>
            </a:extLst>
          </p:cNvPr>
          <p:cNvSpPr/>
          <p:nvPr/>
        </p:nvSpPr>
        <p:spPr>
          <a:xfrm>
            <a:off x="4163329" y="2028400"/>
            <a:ext cx="350351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1 место - Кустова Александра</a:t>
            </a:r>
          </a:p>
          <a:p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2 место - Кручинина Кристина</a:t>
            </a:r>
          </a:p>
          <a:p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3 место - Яковлева Лидия</a:t>
            </a:r>
          </a:p>
          <a:p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4 место - Прокопьева Кристина</a:t>
            </a:r>
          </a:p>
          <a:p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5 место - </a:t>
            </a:r>
            <a:r>
              <a:rPr lang="ru-RU" sz="1400" b="1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Римденок</a:t>
            </a:r>
            <a:r>
              <a:rPr lang="ru-RU" sz="1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Валерия</a:t>
            </a:r>
          </a:p>
          <a:p>
            <a:endParaRPr lang="ru-RU" sz="14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6 место - Мохова Елизавета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Рогалева София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Каблукова Ксения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Ибрагимова Аделина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Бородина Алина</a:t>
            </a:r>
            <a:endParaRPr lang="ru-RU" sz="1400" i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42FC8D6-949B-1A0C-89DC-32314A9B320A}"/>
              </a:ext>
            </a:extLst>
          </p:cNvPr>
          <p:cNvSpPr/>
          <p:nvPr/>
        </p:nvSpPr>
        <p:spPr>
          <a:xfrm>
            <a:off x="0" y="-1455"/>
            <a:ext cx="4041458" cy="5144955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6E1D264-C0C8-EA45-8021-1DDEE6DB038F}"/>
              </a:ext>
            </a:extLst>
          </p:cNvPr>
          <p:cNvCxnSpPr>
            <a:cxnSpLocks/>
          </p:cNvCxnSpPr>
          <p:nvPr/>
        </p:nvCxnSpPr>
        <p:spPr>
          <a:xfrm flipV="1">
            <a:off x="4036846" y="-6465"/>
            <a:ext cx="0" cy="514350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1C76B1F-5749-CBCF-8D0D-356EA0809B91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8719" y="199599"/>
            <a:ext cx="638200" cy="638200"/>
          </a:xfrm>
          <a:prstGeom prst="rect">
            <a:avLst/>
          </a:prstGeom>
        </p:spPr>
      </p:pic>
      <p:pic>
        <p:nvPicPr>
          <p:cNvPr id="19" name="Рисунок 5">
            <a:extLst>
              <a:ext uri="{FF2B5EF4-FFF2-40B4-BE49-F238E27FC236}">
                <a16:creationId xmlns:a16="http://schemas.microsoft.com/office/drawing/2014/main" id="{20080642-697F-AB1C-A16B-AAF66EFE1788}"/>
              </a:ext>
            </a:extLst>
          </p:cNvPr>
          <p:cNvPicPr>
            <a:picLocks noGrp="1" noChangeAspect="1"/>
          </p:cNvPicPr>
          <p:nvPr/>
        </p:nvPicPr>
        <p:blipFill>
          <a:blip r:embed="rId7"/>
          <a:stretch/>
        </p:blipFill>
        <p:spPr bwMode="auto">
          <a:xfrm>
            <a:off x="161510" y="177893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36599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22281</TotalTime>
  <Words>3097</Words>
  <Application>Microsoft Macintosh PowerPoint</Application>
  <PresentationFormat>Экран (16:9)</PresentationFormat>
  <Paragraphs>1037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Montserrat</vt:lpstr>
      <vt:lpstr>Calibri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Краснов</dc:creator>
  <cp:lastModifiedBy>Евгений Плехов</cp:lastModifiedBy>
  <cp:revision>36</cp:revision>
  <dcterms:created xsi:type="dcterms:W3CDTF">2023-09-11T13:54:55Z</dcterms:created>
  <dcterms:modified xsi:type="dcterms:W3CDTF">2024-04-15T18:09:31Z</dcterms:modified>
</cp:coreProperties>
</file>